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994" r:id="rId2"/>
  </p:sldMasterIdLst>
  <p:notesMasterIdLst>
    <p:notesMasterId r:id="rId45"/>
  </p:notesMasterIdLst>
  <p:handoutMasterIdLst>
    <p:handoutMasterId r:id="rId46"/>
  </p:handoutMasterIdLst>
  <p:sldIdLst>
    <p:sldId id="727" r:id="rId3"/>
    <p:sldId id="1164" r:id="rId4"/>
    <p:sldId id="1293" r:id="rId5"/>
    <p:sldId id="1129" r:id="rId6"/>
    <p:sldId id="1319" r:id="rId7"/>
    <p:sldId id="1209" r:id="rId8"/>
    <p:sldId id="1317" r:id="rId9"/>
    <p:sldId id="1318" r:id="rId10"/>
    <p:sldId id="1323" r:id="rId11"/>
    <p:sldId id="1322" r:id="rId12"/>
    <p:sldId id="1320" r:id="rId13"/>
    <p:sldId id="1338" r:id="rId14"/>
    <p:sldId id="1344" r:id="rId15"/>
    <p:sldId id="1325" r:id="rId16"/>
    <p:sldId id="1324" r:id="rId17"/>
    <p:sldId id="1327" r:id="rId18"/>
    <p:sldId id="1326" r:id="rId19"/>
    <p:sldId id="1328" r:id="rId20"/>
    <p:sldId id="1155" r:id="rId21"/>
    <p:sldId id="1216" r:id="rId22"/>
    <p:sldId id="1284" r:id="rId23"/>
    <p:sldId id="1261" r:id="rId24"/>
    <p:sldId id="1285" r:id="rId25"/>
    <p:sldId id="1202" r:id="rId26"/>
    <p:sldId id="1331" r:id="rId27"/>
    <p:sldId id="1332" r:id="rId28"/>
    <p:sldId id="1334" r:id="rId29"/>
    <p:sldId id="1336" r:id="rId30"/>
    <p:sldId id="1245" r:id="rId31"/>
    <p:sldId id="1321" r:id="rId32"/>
    <p:sldId id="1337" r:id="rId33"/>
    <p:sldId id="1341" r:id="rId34"/>
    <p:sldId id="1345" r:id="rId35"/>
    <p:sldId id="1286" r:id="rId36"/>
    <p:sldId id="1342" r:id="rId37"/>
    <p:sldId id="1343" r:id="rId38"/>
    <p:sldId id="1339" r:id="rId39"/>
    <p:sldId id="1340" r:id="rId40"/>
    <p:sldId id="1330" r:id="rId41"/>
    <p:sldId id="1276" r:id="rId42"/>
    <p:sldId id="1308" r:id="rId43"/>
    <p:sldId id="1060" r:id="rId44"/>
  </p:sldIdLst>
  <p:sldSz cx="9144000" cy="6858000" type="letter"/>
  <p:notesSz cx="7010400" cy="9296400"/>
  <p:embeddedFontLst>
    <p:embeddedFont>
      <p:font typeface="cmsy10" charset="0"/>
      <p:regular r:id="rId4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99"/>
    <a:srgbClr val="66FF99"/>
    <a:srgbClr val="FF00FF"/>
    <a:srgbClr val="00CCFF"/>
    <a:srgbClr val="FF7517"/>
    <a:srgbClr val="95E3FF"/>
    <a:srgbClr val="FF9045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658" autoAdjust="0"/>
  </p:normalViewPr>
  <p:slideViewPr>
    <p:cSldViewPr snapToGrid="0">
      <p:cViewPr>
        <p:scale>
          <a:sx n="70" d="100"/>
          <a:sy n="70" d="100"/>
        </p:scale>
        <p:origin x="-56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56375" y="8909050"/>
            <a:ext cx="409575" cy="273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455" tIns="60592" rIns="124455" bIns="60592" anchor="ctr">
            <a:spAutoFit/>
          </a:bodyPr>
          <a:lstStyle/>
          <a:p>
            <a:pPr algn="r" defTabSz="1254125">
              <a:defRPr/>
            </a:pPr>
            <a:fld id="{07C3DE19-FB9F-4957-BCF1-91D79E7F122F}" type="slidenum">
              <a:rPr lang="en-US" altLang="en-US" sz="1000" b="0">
                <a:latin typeface="Arial" charset="0"/>
              </a:rPr>
              <a:pPr algn="r" defTabSz="1254125">
                <a:defRPr/>
              </a:pPr>
              <a:t>‹#›</a:t>
            </a:fld>
            <a:endParaRPr lang="en-US" altLang="en-US" sz="10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455" tIns="60592" rIns="124455" bIns="60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3913" cy="347503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3975" y="8829675"/>
            <a:ext cx="561975" cy="4365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455" tIns="60592" rIns="124455" bIns="60592" anchor="ctr">
            <a:spAutoFit/>
          </a:bodyPr>
          <a:lstStyle/>
          <a:p>
            <a:pPr algn="r" defTabSz="1254125">
              <a:defRPr/>
            </a:pPr>
            <a:fld id="{3EDCA094-89B2-47B3-BC67-420F9BD72DC0}" type="slidenum">
              <a:rPr lang="en-US" altLang="en-US" sz="2100" b="0">
                <a:latin typeface="Arial" charset="0"/>
              </a:rPr>
              <a:pPr algn="r" defTabSz="1254125">
                <a:defRPr/>
              </a:pPr>
              <a:t>‹#›</a:t>
            </a:fld>
            <a:endParaRPr lang="en-US" altLang="en-US" sz="21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8638" cy="4184650"/>
          </a:xfrm>
          <a:noFill/>
          <a:ln w="9525"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Cannot be fully explained by conventional nuclear physics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820863" y="6440488"/>
            <a:ext cx="5499100" cy="24765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463"/>
            <a:ext cx="2185987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17463"/>
            <a:ext cx="641032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820863" y="6440488"/>
            <a:ext cx="5499100" cy="24765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21" descr="AU_logo_med"/>
          <p:cNvPicPr>
            <a:picLocks noChangeAspect="1" noChangeArrowheads="1"/>
          </p:cNvPicPr>
          <p:nvPr userDrawn="1"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6359525"/>
            <a:ext cx="971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SSM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6075363"/>
            <a:ext cx="1028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39" y="127265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800" baseline="0"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21" descr="AU_logo_med"/>
          <p:cNvPicPr>
            <a:picLocks noChangeAspect="1" noChangeArrowheads="1"/>
          </p:cNvPicPr>
          <p:nvPr userDrawn="1"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764275" y="6359525"/>
            <a:ext cx="971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SSM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6075363"/>
            <a:ext cx="1028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85" name="Picture 1" descr="C:\Users\Tony\Desktop\My Documents\CoEPP 2011+\Logo Ideas\CoEPPlogo3 - fina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01367"/>
            <a:ext cx="655093" cy="7566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463"/>
            <a:ext cx="2185987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17463"/>
            <a:ext cx="641032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7463"/>
            <a:ext cx="8748712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00">
                <a:solidFill>
                  <a:schemeClr val="bg1"/>
                </a:solidFill>
                <a:latin typeface="Arial" charset="0"/>
              </a:rPr>
              <a:t>Page </a:t>
            </a:r>
            <a:fld id="{8FE0D474-62F2-47EE-AB32-AEC85B6DD392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5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21" descr="AU_logo_med"/>
          <p:cNvPicPr>
            <a:picLocks noChangeAspect="1" noChangeArrowheads="1"/>
          </p:cNvPicPr>
          <p:nvPr userDrawn="1"/>
        </p:nvPicPr>
        <p:blipFill>
          <a:blip r:embed="rId13" cstate="print">
            <a:lum bright="-18000"/>
          </a:blip>
          <a:srcRect/>
          <a:stretch>
            <a:fillRect/>
          </a:stretch>
        </p:blipFill>
        <p:spPr bwMode="auto">
          <a:xfrm>
            <a:off x="777923" y="6359525"/>
            <a:ext cx="971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SSM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5300" y="6075363"/>
            <a:ext cx="1028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497" name="Picture 1" descr="C:\Users\Tony\Desktop\My Documents\CoEPP 2011+\Logo Ideas\CoEPPlogo3 - final.jpg"/>
          <p:cNvPicPr>
            <a:picLocks noChangeAspect="1" noChangeArrowheads="1"/>
          </p:cNvPicPr>
          <p:nvPr userDrawn="1"/>
        </p:nvPicPr>
        <p:blipFill>
          <a:blip r:embed="rId15" cstate="print"/>
          <a:srcRect t="4559"/>
          <a:stretch>
            <a:fillRect/>
          </a:stretch>
        </p:blipFill>
        <p:spPr bwMode="auto">
          <a:xfrm>
            <a:off x="0" y="6105777"/>
            <a:ext cx="682388" cy="7522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17463"/>
            <a:ext cx="8748712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00">
                <a:solidFill>
                  <a:srgbClr val="FFFFFF"/>
                </a:solidFill>
                <a:latin typeface="Arial" charset="0"/>
              </a:rPr>
              <a:t>Page </a:t>
            </a:r>
            <a:fld id="{8FE0D474-62F2-47EE-AB32-AEC85B6DD392}" type="slidenum">
              <a:rPr lang="en-US" altLang="en-US" sz="500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50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47853" y="5527572"/>
            <a:ext cx="8118475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333399"/>
                </a:solidFill>
              </a:rPr>
              <a:t>Anthony W. Thomas</a:t>
            </a:r>
          </a:p>
        </p:txBody>
      </p:sp>
      <p:sp>
        <p:nvSpPr>
          <p:cNvPr id="1174531" name="Text Box 3"/>
          <p:cNvSpPr txBox="1">
            <a:spLocks noChangeArrowheads="1"/>
          </p:cNvSpPr>
          <p:nvPr/>
        </p:nvSpPr>
        <p:spPr bwMode="auto">
          <a:xfrm>
            <a:off x="1014413" y="1065213"/>
            <a:ext cx="7067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>
              <a:defRPr/>
            </a:pPr>
            <a:endParaRPr lang="en-US" sz="36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7850" indent="-5778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pic>
        <p:nvPicPr>
          <p:cNvPr id="13317" name="Picture 6" descr="Nucle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857" y="1325789"/>
            <a:ext cx="4629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398347" y="5763835"/>
            <a:ext cx="45239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 smtClean="0">
              <a:solidFill>
                <a:srgbClr val="333399"/>
              </a:solidFill>
            </a:endParaRPr>
          </a:p>
          <a:p>
            <a:r>
              <a:rPr lang="en-US" sz="1800" dirty="0" smtClean="0">
                <a:solidFill>
                  <a:srgbClr val="333399"/>
                </a:solidFill>
              </a:rPr>
              <a:t>8</a:t>
            </a:r>
            <a:r>
              <a:rPr lang="en-US" sz="1800" baseline="30000" dirty="0" smtClean="0">
                <a:solidFill>
                  <a:srgbClr val="333399"/>
                </a:solidFill>
              </a:rPr>
              <a:t>th</a:t>
            </a:r>
            <a:r>
              <a:rPr lang="en-US" sz="1800" dirty="0" smtClean="0">
                <a:solidFill>
                  <a:srgbClr val="333399"/>
                </a:solidFill>
              </a:rPr>
              <a:t> Circum-Pan Pacific Spin Conference</a:t>
            </a:r>
          </a:p>
          <a:p>
            <a:r>
              <a:rPr lang="en-US" sz="1800" dirty="0" smtClean="0">
                <a:solidFill>
                  <a:srgbClr val="333399"/>
                </a:solidFill>
              </a:rPr>
              <a:t>Cairns: June 23</a:t>
            </a:r>
            <a:r>
              <a:rPr lang="en-US" sz="1800" baseline="30000" dirty="0" smtClean="0">
                <a:solidFill>
                  <a:srgbClr val="333399"/>
                </a:solidFill>
              </a:rPr>
              <a:t>rd</a:t>
            </a:r>
            <a:r>
              <a:rPr lang="en-US" sz="1800" dirty="0" smtClean="0">
                <a:solidFill>
                  <a:srgbClr val="333399"/>
                </a:solidFill>
              </a:rPr>
              <a:t> 2011</a:t>
            </a:r>
            <a:endParaRPr lang="en-US" sz="1800" dirty="0">
              <a:solidFill>
                <a:srgbClr val="333399"/>
              </a:solidFill>
            </a:endParaRPr>
          </a:p>
        </p:txBody>
      </p:sp>
      <p:pic>
        <p:nvPicPr>
          <p:cNvPr id="7" name="Picture 6" descr="CSS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075363"/>
            <a:ext cx="10287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AU_logo_med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0" y="6359525"/>
            <a:ext cx="9715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ony\Desktop\ARC_stack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1495" y="4403937"/>
            <a:ext cx="1828900" cy="113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42104" y="163773"/>
            <a:ext cx="9186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3200" dirty="0" smtClean="0">
                <a:solidFill>
                  <a:srgbClr val="333399"/>
                </a:solidFill>
              </a:rPr>
              <a:t>Symmetry Violation and Standard Model Tests</a:t>
            </a:r>
          </a:p>
          <a:p>
            <a:pPr algn="l"/>
            <a:r>
              <a:rPr lang="en-AU" sz="3200" dirty="0" smtClean="0">
                <a:solidFill>
                  <a:srgbClr val="333399"/>
                </a:solidFill>
              </a:rPr>
              <a:t>		− the NuTeV Anomaly</a:t>
            </a:r>
            <a:endParaRPr lang="en-AU" sz="3200" dirty="0">
              <a:solidFill>
                <a:srgbClr val="333399"/>
              </a:solidFill>
            </a:endParaRPr>
          </a:p>
        </p:txBody>
      </p:sp>
      <p:pic>
        <p:nvPicPr>
          <p:cNvPr id="695297" name="Picture 1" descr="C:\Users\Tony\Desktop\My Documents\CoEPP 2011+\Logo Ideas\CoEPPlogo3 - final.jpg"/>
          <p:cNvPicPr>
            <a:picLocks noChangeAspect="1" noChangeArrowheads="1"/>
          </p:cNvPicPr>
          <p:nvPr/>
        </p:nvPicPr>
        <p:blipFill>
          <a:blip r:embed="rId7" cstate="print"/>
          <a:srcRect l="2849" t="2461" r="2849" b="2461"/>
          <a:stretch>
            <a:fillRect/>
          </a:stretch>
        </p:blipFill>
        <p:spPr bwMode="auto">
          <a:xfrm>
            <a:off x="486322" y="4272484"/>
            <a:ext cx="1382595" cy="1610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Dependence of NuTeV s- s on cross-over</a:t>
            </a:r>
            <a:endParaRPr lang="en-AU" dirty="0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972" y="742866"/>
            <a:ext cx="6400799" cy="586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87024" y="-148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_</a:t>
            </a:r>
            <a:endParaRPr lang="en-A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Strange Quark Asymmetry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8" y="767686"/>
            <a:ext cx="8795982" cy="4525963"/>
          </a:xfrm>
        </p:spPr>
        <p:txBody>
          <a:bodyPr/>
          <a:lstStyle/>
          <a:p>
            <a:r>
              <a:rPr lang="en-AU" dirty="0" smtClean="0"/>
              <a:t>Required in principle by chiral symmetry </a:t>
            </a:r>
            <a:br>
              <a:rPr lang="en-AU" dirty="0" smtClean="0"/>
            </a:br>
            <a:r>
              <a:rPr lang="en-AU" dirty="0" smtClean="0"/>
              <a:t>   (s and s have different chiral behaviour</a:t>
            </a:r>
            <a:r>
              <a:rPr lang="en-AU" dirty="0" smtClean="0">
                <a:solidFill>
                  <a:srgbClr val="C00000"/>
                </a:solidFill>
              </a:rPr>
              <a:t>*</a:t>
            </a:r>
            <a:r>
              <a:rPr lang="en-AU" dirty="0" smtClean="0"/>
              <a:t>)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Experimental constraint primarily through opposite sign </a:t>
            </a:r>
            <a:r>
              <a:rPr lang="en-AU" dirty="0" err="1" smtClean="0"/>
              <a:t>di-muon</a:t>
            </a:r>
            <a:r>
              <a:rPr lang="en-AU" dirty="0" smtClean="0"/>
              <a:t> production with neutrinos (CCFR &amp; </a:t>
            </a:r>
            <a:r>
              <a:rPr lang="en-AU" dirty="0" err="1" smtClean="0"/>
              <a:t>NuTeV</a:t>
            </a:r>
            <a:r>
              <a:rPr lang="en-AU" dirty="0" smtClean="0"/>
              <a:t>)</a:t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4140" y="900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2" cstate="print"/>
          <a:srcRect t="4989" b="3742"/>
          <a:stretch>
            <a:fillRect/>
          </a:stretch>
        </p:blipFill>
        <p:spPr bwMode="auto">
          <a:xfrm>
            <a:off x="0" y="2893325"/>
            <a:ext cx="9144000" cy="28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NNPDF Analysis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138" r="52816" b="1345"/>
          <a:stretch>
            <a:fillRect/>
          </a:stretch>
        </p:blipFill>
        <p:spPr bwMode="auto">
          <a:xfrm>
            <a:off x="3998795" y="555438"/>
            <a:ext cx="4285396" cy="59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14455" y="6488668"/>
            <a:ext cx="419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C00000"/>
                </a:solidFill>
              </a:rPr>
              <a:t>Ball et al., [NNPDF], </a:t>
            </a:r>
            <a:r>
              <a:rPr lang="en-AU" sz="1800" dirty="0" err="1" smtClean="0">
                <a:solidFill>
                  <a:srgbClr val="C00000"/>
                </a:solidFill>
              </a:rPr>
              <a:t>arXiv</a:t>
            </a:r>
            <a:r>
              <a:rPr lang="en-AU" sz="1800" dirty="0" smtClean="0">
                <a:solidFill>
                  <a:srgbClr val="C00000"/>
                </a:solidFill>
              </a:rPr>
              <a:t>: 0906.1958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17" y="1009934"/>
            <a:ext cx="39453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dirty="0" smtClean="0"/>
              <a:t> Uses neural net fitting</a:t>
            </a:r>
            <a:br>
              <a:rPr lang="en-AU" dirty="0" smtClean="0"/>
            </a:b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smtClean="0"/>
              <a:t> No functional form input</a:t>
            </a:r>
            <a:br>
              <a:rPr lang="en-AU" dirty="0" smtClean="0"/>
            </a:br>
            <a:r>
              <a:rPr lang="en-AU" dirty="0" smtClean="0"/>
              <a:t>    − </a:t>
            </a:r>
            <a:r>
              <a:rPr lang="en-AU" dirty="0" smtClean="0"/>
              <a:t>no physics </a:t>
            </a:r>
            <a:r>
              <a:rPr lang="en-AU" dirty="0" smtClean="0"/>
              <a:t>constraint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smtClean="0"/>
              <a:t> s</a:t>
            </a:r>
            <a:r>
              <a:rPr lang="en-AU" baseline="30000" dirty="0" smtClean="0"/>
              <a:t>-</a:t>
            </a:r>
            <a:r>
              <a:rPr lang="en-AU" dirty="0" smtClean="0"/>
              <a:t> very large in valence </a:t>
            </a:r>
            <a:br>
              <a:rPr lang="en-AU" dirty="0" smtClean="0"/>
            </a:br>
            <a:r>
              <a:rPr lang="en-AU" dirty="0" smtClean="0"/>
              <a:t>	region</a:t>
            </a:r>
            <a:br>
              <a:rPr lang="en-AU" dirty="0" smtClean="0"/>
            </a:b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smtClean="0"/>
              <a:t> Probably caused by </a:t>
            </a:r>
            <a:br>
              <a:rPr lang="en-AU" dirty="0" smtClean="0"/>
            </a:br>
            <a:r>
              <a:rPr lang="en-AU" dirty="0" smtClean="0"/>
              <a:t>  leakage of </a:t>
            </a:r>
            <a:r>
              <a:rPr lang="en-AU" dirty="0" err="1" smtClean="0"/>
              <a:t>Cabibbo</a:t>
            </a:r>
            <a:r>
              <a:rPr lang="en-AU" dirty="0" smtClean="0"/>
              <a:t> </a:t>
            </a:r>
            <a:endParaRPr lang="en-AU" dirty="0" smtClean="0"/>
          </a:p>
          <a:p>
            <a:pPr algn="l"/>
            <a:r>
              <a:rPr lang="en-AU" dirty="0" smtClean="0"/>
              <a:t>  suppressed d → c</a:t>
            </a:r>
            <a:br>
              <a:rPr lang="en-AU" dirty="0" smtClean="0"/>
            </a:b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smtClean="0"/>
              <a:t> We therefore omit their </a:t>
            </a:r>
            <a:br>
              <a:rPr lang="en-AU" dirty="0" smtClean="0"/>
            </a:br>
            <a:r>
              <a:rPr lang="en-AU" dirty="0" smtClean="0"/>
              <a:t>   error estimate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Strange Quark Asymmetry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8" y="767686"/>
            <a:ext cx="8795982" cy="4525963"/>
          </a:xfrm>
        </p:spPr>
        <p:txBody>
          <a:bodyPr/>
          <a:lstStyle/>
          <a:p>
            <a:r>
              <a:rPr lang="en-AU" dirty="0" smtClean="0"/>
              <a:t>Required in principle by chiral symmetry </a:t>
            </a:r>
            <a:br>
              <a:rPr lang="en-AU" dirty="0" smtClean="0"/>
            </a:br>
            <a:r>
              <a:rPr lang="en-AU" dirty="0" smtClean="0"/>
              <a:t>   (s and s have different chiral </a:t>
            </a:r>
            <a:r>
              <a:rPr lang="en-AU" dirty="0" smtClean="0"/>
              <a:t>behaviour)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Experimental constraint primarily through opposite sign </a:t>
            </a:r>
            <a:r>
              <a:rPr lang="en-AU" dirty="0" err="1" smtClean="0"/>
              <a:t>di-muon</a:t>
            </a:r>
            <a:r>
              <a:rPr lang="en-AU" dirty="0" smtClean="0"/>
              <a:t> production with neutrinos (CCFR &amp; </a:t>
            </a:r>
            <a:r>
              <a:rPr lang="en-AU" dirty="0" err="1" smtClean="0"/>
              <a:t>NuTeV</a:t>
            </a:r>
            <a:r>
              <a:rPr lang="en-AU" dirty="0" smtClean="0"/>
              <a:t>)</a:t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4140" y="9007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2" cstate="print"/>
          <a:srcRect t="4989" b="3742"/>
          <a:stretch>
            <a:fillRect/>
          </a:stretch>
        </p:blipFill>
        <p:spPr bwMode="auto">
          <a:xfrm>
            <a:off x="0" y="2893325"/>
            <a:ext cx="9144000" cy="28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02788" y="6141492"/>
            <a:ext cx="487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We take :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AU" dirty="0" smtClean="0">
                <a:solidFill>
                  <a:srgbClr val="C00000"/>
                </a:solidFill>
              </a:rPr>
              <a:t>R</a:t>
            </a:r>
            <a:r>
              <a:rPr lang="en-AU" baseline="30000" dirty="0" smtClean="0">
                <a:solidFill>
                  <a:srgbClr val="C00000"/>
                </a:solidFill>
              </a:rPr>
              <a:t>s </a:t>
            </a:r>
            <a:r>
              <a:rPr lang="en-AU" dirty="0" smtClean="0">
                <a:solidFill>
                  <a:srgbClr val="C00000"/>
                </a:solidFill>
              </a:rPr>
              <a:t> = -0.0011 </a:t>
            </a:r>
            <a:r>
              <a:rPr lang="en-AU" dirty="0" smtClean="0">
                <a:solidFill>
                  <a:srgbClr val="C00000"/>
                </a:solidFill>
                <a:latin typeface="Arial"/>
                <a:cs typeface="Arial"/>
              </a:rPr>
              <a:t>± 0.0014</a:t>
            </a:r>
            <a:endParaRPr lang="en-A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179537" y="866633"/>
            <a:ext cx="686803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Traditionally there 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NO label “p”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PDF’s !</a:t>
            </a: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0" y="1951630"/>
            <a:ext cx="535274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Its </a:t>
            </a:r>
            <a:r>
              <a:rPr lang="en-US" u="sng" dirty="0">
                <a:solidFill>
                  <a:schemeClr val="tx1"/>
                </a:solidFill>
              </a:rPr>
              <a:t>assumed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dirty="0"/>
              <a:t>charge </a:t>
            </a:r>
            <a:r>
              <a:rPr lang="en-US" dirty="0" smtClean="0"/>
              <a:t>symmetry: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exact.</a:t>
            </a:r>
          </a:p>
        </p:txBody>
      </p:sp>
      <p:sp>
        <p:nvSpPr>
          <p:cNvPr id="367623" name="Line 7"/>
          <p:cNvSpPr>
            <a:spLocks noChangeShapeType="1"/>
          </p:cNvSpPr>
          <p:nvPr/>
        </p:nvSpPr>
        <p:spPr bwMode="auto">
          <a:xfrm>
            <a:off x="6942667" y="1371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 flipH="1">
            <a:off x="6197600" y="2667000"/>
            <a:ext cx="74506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25" name="Line 9"/>
          <p:cNvSpPr>
            <a:spLocks noChangeShapeType="1"/>
          </p:cNvSpPr>
          <p:nvPr/>
        </p:nvSpPr>
        <p:spPr bwMode="auto">
          <a:xfrm>
            <a:off x="6942667" y="2667000"/>
            <a:ext cx="10837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5887177" y="2833689"/>
            <a:ext cx="3273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7627" name="Text Box 11"/>
          <p:cNvSpPr txBox="1">
            <a:spLocks noChangeArrowheads="1"/>
          </p:cNvSpPr>
          <p:nvPr/>
        </p:nvSpPr>
        <p:spPr bwMode="auto">
          <a:xfrm>
            <a:off x="8190111" y="2528889"/>
            <a:ext cx="3273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7628" name="Text Box 12"/>
          <p:cNvSpPr txBox="1">
            <a:spLocks noChangeArrowheads="1"/>
          </p:cNvSpPr>
          <p:nvPr/>
        </p:nvSpPr>
        <p:spPr bwMode="auto">
          <a:xfrm>
            <a:off x="6970911" y="1157289"/>
            <a:ext cx="32733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 flipV="1">
            <a:off x="6942667" y="1981200"/>
            <a:ext cx="0" cy="685800"/>
          </a:xfrm>
          <a:prstGeom prst="line">
            <a:avLst/>
          </a:prstGeom>
          <a:noFill/>
          <a:ln w="57150">
            <a:solidFill>
              <a:srgbClr val="F35B1B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6121042" y="1905000"/>
            <a:ext cx="93487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35B1B"/>
                </a:solidFill>
              </a:rPr>
              <a:t>p </a:t>
            </a:r>
            <a:r>
              <a:rPr lang="en-US"/>
              <a:t>(u)</a:t>
            </a:r>
            <a:r>
              <a:rPr lang="en-US">
                <a:solidFill>
                  <a:srgbClr val="F35B1B"/>
                </a:solidFill>
              </a:rPr>
              <a:t> </a:t>
            </a:r>
          </a:p>
        </p:txBody>
      </p:sp>
      <p:sp>
        <p:nvSpPr>
          <p:cNvPr id="367631" name="Line 15"/>
          <p:cNvSpPr>
            <a:spLocks noChangeShapeType="1"/>
          </p:cNvSpPr>
          <p:nvPr/>
        </p:nvSpPr>
        <p:spPr bwMode="auto">
          <a:xfrm>
            <a:off x="6942667" y="2667000"/>
            <a:ext cx="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 flipV="1">
            <a:off x="7078133" y="1981200"/>
            <a:ext cx="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7078133" y="2667000"/>
            <a:ext cx="0" cy="533400"/>
          </a:xfrm>
          <a:prstGeom prst="line">
            <a:avLst/>
          </a:prstGeom>
          <a:noFill/>
          <a:ln w="28575">
            <a:solidFill>
              <a:srgbClr val="F35B1B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4" name="AutoShape 18"/>
          <p:cNvSpPr>
            <a:spLocks noChangeArrowheads="1"/>
          </p:cNvSpPr>
          <p:nvPr/>
        </p:nvSpPr>
        <p:spPr bwMode="auto">
          <a:xfrm>
            <a:off x="7349067" y="1981200"/>
            <a:ext cx="338667" cy="1214438"/>
          </a:xfrm>
          <a:prstGeom prst="curvedLeftArrow">
            <a:avLst>
              <a:gd name="adj1" fmla="val 63750"/>
              <a:gd name="adj2" fmla="val 1275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6657411" y="3317875"/>
            <a:ext cx="8499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n </a:t>
            </a:r>
            <a:r>
              <a:rPr lang="en-US">
                <a:solidFill>
                  <a:srgbClr val="F35B1B"/>
                </a:solidFill>
              </a:rPr>
              <a:t>(d)</a:t>
            </a:r>
            <a:endParaRPr lang="en-US"/>
          </a:p>
        </p:txBody>
      </p:sp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4246513" y="1905000"/>
            <a:ext cx="191110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</a:t>
            </a:r>
            <a:r>
              <a:rPr lang="en-US" dirty="0"/>
              <a:t> I</a:t>
            </a:r>
            <a:r>
              <a:rPr lang="en-US" baseline="-25000" dirty="0"/>
              <a:t>2</a:t>
            </a: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3271" y="3733800"/>
            <a:ext cx="520046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That is:      </a:t>
            </a:r>
            <a:r>
              <a:rPr lang="en-US" dirty="0" smtClean="0">
                <a:solidFill>
                  <a:schemeClr val="tx1"/>
                </a:solidFill>
              </a:rPr>
              <a:t>u ≡ </a:t>
            </a:r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baseline="30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= d </a:t>
            </a:r>
            <a:r>
              <a:rPr lang="en-US" baseline="30000" dirty="0">
                <a:solidFill>
                  <a:schemeClr val="tx1"/>
                </a:solidFill>
              </a:rPr>
              <a:t>n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       </a:t>
            </a:r>
            <a:r>
              <a:rPr lang="en-US" dirty="0" smtClean="0"/>
              <a:t>       d ≡ </a:t>
            </a:r>
            <a:r>
              <a:rPr lang="en-US" dirty="0" smtClean="0">
                <a:solidFill>
                  <a:schemeClr val="tx1"/>
                </a:solidFill>
              </a:rPr>
              <a:t>d </a:t>
            </a:r>
            <a:r>
              <a:rPr lang="en-US" baseline="30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= u </a:t>
            </a:r>
            <a:r>
              <a:rPr lang="en-US" baseline="30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  etc. </a:t>
            </a:r>
            <a:r>
              <a:rPr lang="en-US" dirty="0"/>
              <a:t> </a:t>
            </a:r>
          </a:p>
        </p:txBody>
      </p:sp>
      <p:sp>
        <p:nvSpPr>
          <p:cNvPr id="367638" name="Text Box 22"/>
          <p:cNvSpPr txBox="1">
            <a:spLocks noChangeArrowheads="1"/>
          </p:cNvSpPr>
          <p:nvPr/>
        </p:nvSpPr>
        <p:spPr bwMode="auto">
          <a:xfrm>
            <a:off x="-175566" y="5029201"/>
            <a:ext cx="765786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Hence:                       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_                       </a:t>
            </a:r>
            <a:r>
              <a:rPr lang="en-US" dirty="0" smtClean="0">
                <a:solidFill>
                  <a:schemeClr val="tx1"/>
                </a:solidFill>
              </a:rPr>
              <a:t>       _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F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aseline="30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4/9 x ( d(x) + d(x) ) + 1/9 ( u(x) + u(x) ) </a:t>
            </a:r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1351974" y="5899245"/>
            <a:ext cx="221567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up-quark in n </a:t>
            </a:r>
          </a:p>
        </p:txBody>
      </p:sp>
      <p:sp>
        <p:nvSpPr>
          <p:cNvPr id="367640" name="Line 24"/>
          <p:cNvSpPr>
            <a:spLocks noChangeShapeType="1"/>
          </p:cNvSpPr>
          <p:nvPr/>
        </p:nvSpPr>
        <p:spPr bwMode="auto">
          <a:xfrm flipV="1">
            <a:off x="2770496" y="5867400"/>
            <a:ext cx="243637" cy="1512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41" name="Text Box 25"/>
          <p:cNvSpPr txBox="1">
            <a:spLocks noChangeArrowheads="1"/>
          </p:cNvSpPr>
          <p:nvPr/>
        </p:nvSpPr>
        <p:spPr bwMode="auto">
          <a:xfrm>
            <a:off x="4886885" y="5920854"/>
            <a:ext cx="255711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down-quark in n</a:t>
            </a:r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 flipV="1">
            <a:off x="5186150" y="5786650"/>
            <a:ext cx="491320" cy="20471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-21655" y="3124200"/>
            <a:ext cx="632416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Good at &lt; 1% : e.g. (m </a:t>
            </a:r>
            <a:r>
              <a:rPr lang="en-US" baseline="-25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– m </a:t>
            </a:r>
            <a:r>
              <a:rPr lang="en-US" baseline="-25000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) / m </a:t>
            </a:r>
            <a:r>
              <a:rPr lang="en-US" baseline="-25000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cmsy10" pitchFamily="34" charset="0"/>
              </a:rPr>
              <a:t>~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0.1%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0" y="181236"/>
            <a:ext cx="8748712" cy="736600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 Charge Symmetry and PDFs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5956" y="21426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254388" y="1815151"/>
            <a:ext cx="846161" cy="996287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25" y="917953"/>
            <a:ext cx="8926383" cy="327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397259" y="1070070"/>
            <a:ext cx="82958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2000" dirty="0">
                <a:solidFill>
                  <a:schemeClr val="tx1"/>
                </a:solidFill>
              </a:rPr>
              <a:t> – N mass splitting </a:t>
            </a:r>
            <a:r>
              <a:rPr lang="en-US" sz="2000" dirty="0">
                <a:latin typeface="cmsy10" pitchFamily="34" charset="0"/>
              </a:rPr>
              <a:t>→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S=1 “</a:t>
            </a:r>
            <a:r>
              <a:rPr lang="en-US" sz="2000" dirty="0" err="1">
                <a:solidFill>
                  <a:schemeClr val="tx1"/>
                </a:solidFill>
              </a:rPr>
              <a:t>di</a:t>
            </a:r>
            <a:r>
              <a:rPr lang="en-US" sz="2000" dirty="0">
                <a:solidFill>
                  <a:schemeClr val="tx1"/>
                </a:solidFill>
              </a:rPr>
              <a:t>-quark” mass is 0.2 GeV greater S=0</a:t>
            </a: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551954" y="1667633"/>
            <a:ext cx="6088526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SU(6) </a:t>
            </a:r>
            <a:r>
              <a:rPr lang="en-US" sz="2000" dirty="0" err="1">
                <a:solidFill>
                  <a:schemeClr val="tx1"/>
                </a:solidFill>
              </a:rPr>
              <a:t>wavefunction</a:t>
            </a:r>
            <a:r>
              <a:rPr lang="en-US" sz="2000" dirty="0">
                <a:solidFill>
                  <a:schemeClr val="tx1"/>
                </a:solidFill>
              </a:rPr>
              <a:t> for proton :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        remove d-quark </a:t>
            </a:r>
            <a:r>
              <a:rPr lang="en-US" sz="2000" dirty="0" smtClean="0">
                <a:latin typeface="cmsy10" pitchFamily="34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ONLY S=1 left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 c.f.  remove u-quark </a:t>
            </a:r>
            <a:r>
              <a:rPr lang="en-US" sz="2000" dirty="0" smtClean="0">
                <a:latin typeface="cmsy10" pitchFamily="34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50% S=0 and 50% S=1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604513" y="3910084"/>
            <a:ext cx="18020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Hence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: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2124992" y="3554106"/>
            <a:ext cx="459132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u(x) dominates over d(x) for x &gt; 0.3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en-US" sz="2000" baseline="30000" dirty="0">
                <a:latin typeface="cmsy10" pitchFamily="34" charset="0"/>
              </a:rPr>
              <a:t>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dominates over 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en-US" sz="2000" baseline="30000" dirty="0">
                <a:latin typeface="cmsy10" pitchFamily="34" charset="0"/>
              </a:rPr>
              <a:t>↓</a:t>
            </a:r>
            <a:r>
              <a:rPr lang="en-US" sz="2000" baseline="30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at large 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latin typeface="cmsy10" pitchFamily="34" charset="0"/>
              </a:rPr>
              <a:t>and hence: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baseline="30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(x) &gt; 0 at large x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Similarly g</a:t>
            </a:r>
            <a:r>
              <a:rPr lang="en-US" sz="2000" baseline="30000" dirty="0">
                <a:solidFill>
                  <a:schemeClr val="tx1"/>
                </a:solidFill>
              </a:rPr>
              <a:t>n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(x) &gt; 0 at large x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6688" y="249475"/>
            <a:ext cx="8748712" cy="736600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Effect of “Hyperfine” Interaction</a:t>
            </a:r>
            <a:endParaRPr lang="en-US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1034266" y="5558693"/>
            <a:ext cx="52030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aseline="30000" dirty="0">
                <a:solidFill>
                  <a:srgbClr val="C00000"/>
                </a:solidFill>
              </a:rPr>
              <a:t>* </a:t>
            </a:r>
            <a:r>
              <a:rPr lang="en-US" sz="1800" dirty="0">
                <a:solidFill>
                  <a:srgbClr val="C00000"/>
                </a:solidFill>
              </a:rPr>
              <a:t>Sather, Phys </a:t>
            </a:r>
            <a:r>
              <a:rPr lang="en-US" sz="1800" dirty="0" err="1">
                <a:solidFill>
                  <a:srgbClr val="C00000"/>
                </a:solidFill>
              </a:rPr>
              <a:t>Lett</a:t>
            </a:r>
            <a:r>
              <a:rPr lang="en-US" sz="1800" dirty="0">
                <a:solidFill>
                  <a:srgbClr val="C00000"/>
                </a:solidFill>
              </a:rPr>
              <a:t> B274 (1992) 433; </a:t>
            </a: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Rodionov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et al., Mod Phys </a:t>
            </a:r>
            <a:r>
              <a:rPr lang="en-US" sz="1800" dirty="0" err="1">
                <a:solidFill>
                  <a:srgbClr val="C00000"/>
                </a:solidFill>
              </a:rPr>
              <a:t>Lett</a:t>
            </a:r>
            <a:r>
              <a:rPr lang="en-US" sz="1800" dirty="0">
                <a:solidFill>
                  <a:srgbClr val="C00000"/>
                </a:solidFill>
              </a:rPr>
              <a:t> A9 (1994) 1799</a:t>
            </a:r>
            <a:endParaRPr lang="en-US" sz="1800" baseline="30000" dirty="0">
              <a:solidFill>
                <a:srgbClr val="C00000"/>
              </a:solidFill>
            </a:endParaRPr>
          </a:p>
        </p:txBody>
      </p: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676703" y="1114237"/>
            <a:ext cx="6304931" cy="38882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Origin of effect is m </a:t>
            </a:r>
            <a:r>
              <a:rPr lang="en-US" sz="2000" baseline="-25000" dirty="0">
                <a:solidFill>
                  <a:schemeClr val="tx1"/>
                </a:solidFill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tx1"/>
                </a:solidFill>
              </a:rPr>
              <a:t> m </a:t>
            </a:r>
            <a:r>
              <a:rPr lang="en-US" sz="2000" baseline="-25000" dirty="0">
                <a:solidFill>
                  <a:schemeClr val="tx1"/>
                </a:solidFill>
              </a:rPr>
              <a:t>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Unambiguously predicted : 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chemeClr val="tx1"/>
                </a:solidFill>
              </a:rPr>
              <a:t> d </a:t>
            </a:r>
            <a:r>
              <a:rPr lang="en-US" sz="2000" baseline="-25000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baseline="-25000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&gt; 0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Biggest % effect is for minority quarks, i.e.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chemeClr val="tx1"/>
                </a:solidFill>
              </a:rPr>
              <a:t> d </a:t>
            </a:r>
            <a:r>
              <a:rPr lang="en-US" sz="2000" baseline="-25000" dirty="0">
                <a:solidFill>
                  <a:schemeClr val="tx1"/>
                </a:solidFill>
              </a:rPr>
              <a:t>V</a:t>
            </a:r>
            <a:br>
              <a:rPr lang="en-US" sz="2000" baseline="-25000" dirty="0">
                <a:solidFill>
                  <a:schemeClr val="tx1"/>
                </a:solidFill>
              </a:rPr>
            </a:br>
            <a:r>
              <a:rPr lang="en-US" sz="2000" baseline="-25000" dirty="0">
                <a:solidFill>
                  <a:schemeClr val="tx1"/>
                </a:solidFill>
              </a:rPr>
              <a:t/>
            </a:r>
            <a:br>
              <a:rPr lang="en-US" sz="2000" baseline="-25000" dirty="0">
                <a:solidFill>
                  <a:schemeClr val="tx1"/>
                </a:solidFill>
              </a:rPr>
            </a:br>
            <a:endParaRPr lang="en-US" sz="2000" baseline="-250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Same physics that gives : d </a:t>
            </a:r>
            <a:r>
              <a:rPr lang="en-US" sz="2000" baseline="-25000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/ u </a:t>
            </a:r>
            <a:r>
              <a:rPr lang="en-US" sz="2000" baseline="-25000" dirty="0">
                <a:solidFill>
                  <a:schemeClr val="tx1"/>
                </a:solidFill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small as x </a:t>
            </a:r>
            <a:r>
              <a:rPr lang="en-US" sz="2000" dirty="0">
                <a:latin typeface="cmsy10" pitchFamily="34" charset="0"/>
              </a:rPr>
              <a:t>→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1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>
                <a:solidFill>
                  <a:schemeClr val="tx1"/>
                </a:solidFill>
              </a:rPr>
              <a:t>and : g</a:t>
            </a:r>
            <a:r>
              <a:rPr lang="en-US" sz="2000" baseline="30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and g</a:t>
            </a:r>
            <a:r>
              <a:rPr lang="en-US" sz="2000" baseline="30000" dirty="0">
                <a:solidFill>
                  <a:schemeClr val="tx1"/>
                </a:solidFill>
              </a:rPr>
              <a:t>n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&gt; 0 at large x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i.e</a:t>
            </a:r>
            <a:r>
              <a:rPr lang="en-US" sz="2000" dirty="0">
                <a:solidFill>
                  <a:schemeClr val="tx1"/>
                </a:solidFill>
              </a:rPr>
              <a:t>. mass difference of  quark pair spectators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hard scattering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64553" name="Rectangle 9"/>
          <p:cNvSpPr>
            <a:spLocks noChangeArrowheads="1"/>
          </p:cNvSpPr>
          <p:nvPr/>
        </p:nvSpPr>
        <p:spPr bwMode="auto">
          <a:xfrm>
            <a:off x="4285396" y="1767383"/>
            <a:ext cx="2115403" cy="51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54" name="AutoShape 10"/>
          <p:cNvSpPr>
            <a:spLocks/>
          </p:cNvSpPr>
          <p:nvPr/>
        </p:nvSpPr>
        <p:spPr bwMode="auto">
          <a:xfrm>
            <a:off x="6875439" y="3135573"/>
            <a:ext cx="135467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7087027" y="3299347"/>
            <a:ext cx="205697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Close &amp; Thomas,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 Phys </a:t>
            </a:r>
            <a:r>
              <a:rPr lang="en-US" sz="1800" dirty="0" err="1">
                <a:solidFill>
                  <a:srgbClr val="C00000"/>
                </a:solidFill>
              </a:rPr>
              <a:t>Lett</a:t>
            </a:r>
            <a:r>
              <a:rPr lang="en-US" sz="1800" dirty="0">
                <a:solidFill>
                  <a:srgbClr val="C00000"/>
                </a:solidFill>
              </a:rPr>
              <a:t> B212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     (1988) 227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Estimates of Charge Symmetry Violation</a:t>
            </a:r>
            <a:r>
              <a:rPr lang="en-US" baseline="30000" dirty="0" smtClean="0">
                <a:solidFill>
                  <a:srgbClr val="333399"/>
                </a:solidFill>
              </a:rPr>
              <a:t>*</a:t>
            </a:r>
            <a:endParaRPr lang="en-US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Modern (Confining) NJL Calculations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874713"/>
            <a:ext cx="47212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4263"/>
            <a:ext cx="9144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7013" y="1255713"/>
            <a:ext cx="3498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     Cloet et al., </a:t>
            </a:r>
            <a:br>
              <a:rPr lang="en-US" sz="1800"/>
            </a:br>
            <a:r>
              <a:rPr lang="en-US" sz="1800"/>
              <a:t>     Phys. Lett. B621, 246 (2005)</a:t>
            </a:r>
            <a:br>
              <a:rPr lang="en-US" sz="1800"/>
            </a:br>
            <a:r>
              <a:rPr lang="en-US" sz="1800"/>
              <a:t>     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</a:t>
            </a:r>
            <a:r>
              <a:rPr lang="en-US" sz="1800"/>
              <a:t> = 0.4 GeV)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78885" name="Picture 5" descr="deluan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20" y="1011072"/>
            <a:ext cx="6163733" cy="4822825"/>
          </a:xfrm>
          <a:prstGeom prst="rect">
            <a:avLst/>
          </a:prstGeom>
          <a:noFill/>
        </p:spPr>
      </p:pic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1352533" y="5958955"/>
            <a:ext cx="598535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From: </a:t>
            </a:r>
            <a:r>
              <a:rPr lang="en-US" sz="1800" dirty="0" err="1">
                <a:solidFill>
                  <a:srgbClr val="C00000"/>
                </a:solidFill>
              </a:rPr>
              <a:t>Rodionov</a:t>
            </a:r>
            <a:r>
              <a:rPr lang="en-US" sz="1800" dirty="0">
                <a:solidFill>
                  <a:srgbClr val="C00000"/>
                </a:solidFill>
              </a:rPr>
              <a:t> et al., Mod Phys </a:t>
            </a:r>
            <a:r>
              <a:rPr lang="en-US" sz="1800" dirty="0" err="1">
                <a:solidFill>
                  <a:srgbClr val="C00000"/>
                </a:solidFill>
              </a:rPr>
              <a:t>Lett</a:t>
            </a:r>
            <a:r>
              <a:rPr lang="en-US" sz="1800" dirty="0">
                <a:solidFill>
                  <a:srgbClr val="C00000"/>
                </a:solidFill>
              </a:rPr>
              <a:t> A9 (1994) 1799 </a:t>
            </a: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6218225" y="1579564"/>
            <a:ext cx="3106941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d in p </a:t>
            </a:r>
            <a:r>
              <a:rPr lang="en-US" dirty="0">
                <a:latin typeface="cmsy10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uu</a:t>
            </a:r>
            <a:r>
              <a:rPr lang="en-US" dirty="0">
                <a:solidFill>
                  <a:schemeClr val="tx1"/>
                </a:solidFill>
              </a:rPr>
              <a:t> left 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u in n </a:t>
            </a:r>
            <a:r>
              <a:rPr lang="en-US" dirty="0">
                <a:latin typeface="cmsy10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dd</a:t>
            </a:r>
            <a:r>
              <a:rPr lang="en-US" dirty="0">
                <a:solidFill>
                  <a:schemeClr val="tx1"/>
                </a:solidFill>
              </a:rPr>
              <a:t> left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Hence m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lower by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about 4 </a:t>
            </a:r>
            <a:r>
              <a:rPr lang="en-US" dirty="0" err="1">
                <a:solidFill>
                  <a:schemeClr val="tx1"/>
                </a:solidFill>
              </a:rPr>
              <a:t>MeV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d in p than u in 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Hence d </a:t>
            </a:r>
            <a:r>
              <a:rPr lang="en-US" baseline="30000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&gt; u </a:t>
            </a:r>
            <a:r>
              <a:rPr lang="en-US" baseline="30000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large x.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Application to Charge Symmetry Violation</a:t>
            </a:r>
            <a:endParaRPr lang="en-US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655" y="968992"/>
            <a:ext cx="86613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333399"/>
                </a:solidFill>
              </a:rPr>
              <a:t>In the case of crucial experiments: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What should the PDG show?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A) Result of experimental group ignoring later corrections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or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B) Reanalysis incorporating best estimates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    (with appropriate errors) of those corrections</a:t>
            </a:r>
            <a:endParaRPr lang="en-AU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5720" y="5008729"/>
            <a:ext cx="6734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/>
              <a:t>Clearly I believe that B) is the correct answer</a:t>
            </a:r>
          </a:p>
          <a:p>
            <a:pPr algn="l"/>
            <a:r>
              <a:rPr lang="en-AU" dirty="0" smtClean="0"/>
              <a:t>BUT let me explain the case of NuTeV </a:t>
            </a:r>
          </a:p>
          <a:p>
            <a:pPr algn="l"/>
            <a:r>
              <a:rPr lang="en-AU" dirty="0" smtClean="0"/>
              <a:t>and then we can have a </a:t>
            </a:r>
            <a:r>
              <a:rPr lang="en-AU" dirty="0" smtClean="0"/>
              <a:t>discussion...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Remarkably Similar to MRST Fit 10 Years Later</a:t>
            </a:r>
            <a:endParaRPr lang="en-US" sz="2800" dirty="0"/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955343"/>
            <a:ext cx="6457950" cy="534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827"/>
            <a:ext cx="9512490" cy="736600"/>
          </a:xfrm>
        </p:spPr>
        <p:txBody>
          <a:bodyPr/>
          <a:lstStyle/>
          <a:p>
            <a:r>
              <a:rPr lang="en-AU" sz="2800" dirty="0" smtClean="0"/>
              <a:t>Strong support from recent lattice QCD calculation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9051" y="6264323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 smtClean="0">
                <a:solidFill>
                  <a:srgbClr val="C00000"/>
                </a:solidFill>
              </a:rPr>
              <a:t>Horsley et al., </a:t>
            </a:r>
            <a:r>
              <a:rPr lang="en-AU" sz="1800" dirty="0" err="1" smtClean="0">
                <a:solidFill>
                  <a:srgbClr val="C00000"/>
                </a:solidFill>
              </a:rPr>
              <a:t>arXiv</a:t>
            </a:r>
            <a:r>
              <a:rPr lang="en-AU" sz="1800" dirty="0" smtClean="0">
                <a:solidFill>
                  <a:srgbClr val="C00000"/>
                </a:solidFill>
              </a:rPr>
              <a:t>: 1012.0215 [hep-lat]</a:t>
            </a:r>
          </a:p>
          <a:p>
            <a:pPr algn="l"/>
            <a:r>
              <a:rPr lang="en-AU" sz="1800" dirty="0" smtClean="0">
                <a:solidFill>
                  <a:srgbClr val="C00000"/>
                </a:solidFill>
              </a:rPr>
              <a:t>       Phys Rev D83 (2011) 051501(R)</a:t>
            </a:r>
            <a:endParaRPr lang="en-AU" sz="1800" dirty="0">
              <a:solidFill>
                <a:srgbClr val="C00000"/>
              </a:solidFill>
            </a:endParaRPr>
          </a:p>
        </p:txBody>
      </p:sp>
      <p:pic>
        <p:nvPicPr>
          <p:cNvPr id="82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6662"/>
            <a:ext cx="5121380" cy="36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44" y="2210937"/>
            <a:ext cx="4243356" cy="169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7857" y="1023582"/>
            <a:ext cx="475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2000" dirty="0" smtClean="0"/>
              <a:t>Study moments of octet baryon PDFs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7796" y="5145206"/>
            <a:ext cx="65822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2000" dirty="0" smtClean="0"/>
              <a:t>Deduce:</a:t>
            </a:r>
          </a:p>
          <a:p>
            <a:pPr algn="l"/>
            <a:r>
              <a:rPr lang="en-AU" sz="2000" dirty="0" smtClean="0"/>
              <a:t>   − in excellent agreement with phenomenological </a:t>
            </a:r>
          </a:p>
          <a:p>
            <a:pPr algn="l"/>
            <a:r>
              <a:rPr lang="en-AU" sz="2000" dirty="0" smtClean="0"/>
              <a:t>      estimates of </a:t>
            </a:r>
            <a:r>
              <a:rPr lang="en-AU" sz="2000" dirty="0" err="1" smtClean="0"/>
              <a:t>Rodionov</a:t>
            </a:r>
            <a:r>
              <a:rPr lang="en-AU" sz="2000" dirty="0" smtClean="0"/>
              <a:t> </a:t>
            </a:r>
            <a:r>
              <a:rPr lang="en-AU" sz="2000" i="1" dirty="0" smtClean="0"/>
              <a:t>et al</a:t>
            </a:r>
            <a:r>
              <a:rPr lang="en-AU" sz="2000" dirty="0" smtClean="0"/>
              <a:t>.                             and </a:t>
            </a:r>
          </a:p>
          <a:p>
            <a:pPr algn="l"/>
            <a:r>
              <a:rPr lang="en-AU" dirty="0" smtClean="0"/>
              <a:t>            </a:t>
            </a:r>
            <a:endParaRPr lang="en-AU" dirty="0"/>
          </a:p>
        </p:txBody>
      </p:sp>
      <p:pic>
        <p:nvPicPr>
          <p:cNvPr id="825349" name="Picture 5"/>
          <p:cNvPicPr>
            <a:picLocks noChangeAspect="1" noChangeArrowheads="1"/>
          </p:cNvPicPr>
          <p:nvPr/>
        </p:nvPicPr>
        <p:blipFill>
          <a:blip r:embed="rId4" cstate="print"/>
          <a:srcRect b="20616"/>
          <a:stretch>
            <a:fillRect/>
          </a:stretch>
        </p:blipFill>
        <p:spPr bwMode="auto">
          <a:xfrm>
            <a:off x="1736605" y="5077751"/>
            <a:ext cx="4254761" cy="39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705" y="5791719"/>
            <a:ext cx="1945873" cy="2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1301" y="5796234"/>
            <a:ext cx="1869032" cy="2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additional source of CSV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794983"/>
            <a:ext cx="8229600" cy="5633113"/>
          </a:xfrm>
        </p:spPr>
        <p:txBody>
          <a:bodyPr/>
          <a:lstStyle/>
          <a:p>
            <a:r>
              <a:rPr lang="en-AU" dirty="0" smtClean="0"/>
              <a:t>In addition to the u-d mass difference, MRST  ( </a:t>
            </a:r>
            <a:r>
              <a:rPr lang="en-AU" sz="1800" dirty="0" smtClean="0">
                <a:solidFill>
                  <a:srgbClr val="00CCFF"/>
                </a:solidFill>
              </a:rPr>
              <a:t>Eur Phys J C39 (2005) 155 </a:t>
            </a:r>
            <a:r>
              <a:rPr lang="en-AU" dirty="0" smtClean="0"/>
              <a:t>) and </a:t>
            </a:r>
            <a:r>
              <a:rPr lang="en-AU" dirty="0" err="1" smtClean="0"/>
              <a:t>Gl</a:t>
            </a:r>
            <a:r>
              <a:rPr lang="en-AU" dirty="0" err="1" smtClean="0">
                <a:latin typeface="Arial"/>
                <a:cs typeface="Arial"/>
              </a:rPr>
              <a:t>ü</a:t>
            </a:r>
            <a:r>
              <a:rPr lang="en-AU" dirty="0" err="1" smtClean="0"/>
              <a:t>ck</a:t>
            </a:r>
            <a:r>
              <a:rPr lang="en-AU" dirty="0" smtClean="0"/>
              <a:t> et al ( </a:t>
            </a:r>
            <a:r>
              <a:rPr lang="en-AU" sz="1800" dirty="0" smtClean="0">
                <a:solidFill>
                  <a:srgbClr val="00CCFF"/>
                </a:solidFill>
              </a:rPr>
              <a:t>PRL 95 (2005) 022002 </a:t>
            </a:r>
            <a:r>
              <a:rPr lang="en-AU" dirty="0" smtClean="0"/>
              <a:t>) suggested </a:t>
            </a:r>
            <a:br>
              <a:rPr lang="en-AU" dirty="0" smtClean="0"/>
            </a:br>
            <a:r>
              <a:rPr lang="en-AU" dirty="0" smtClean="0"/>
              <a:t>that  </a:t>
            </a:r>
            <a:r>
              <a:rPr lang="en-AU" dirty="0" smtClean="0">
                <a:solidFill>
                  <a:srgbClr val="C00000"/>
                </a:solidFill>
              </a:rPr>
              <a:t>“QED splitting”: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 which is obviously larger for u than d quarks, would be an 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 additional source of CSV. Assume zero at some low scale and then evolve − so CSV from this source grows with Q</a:t>
            </a:r>
            <a:r>
              <a:rPr lang="en-AU" baseline="30000" dirty="0" smtClean="0">
                <a:solidFill>
                  <a:schemeClr val="tx2"/>
                </a:solidFill>
              </a:rPr>
              <a:t>2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Effect on </a:t>
            </a:r>
            <a:r>
              <a:rPr lang="en-AU" dirty="0" err="1" smtClean="0">
                <a:solidFill>
                  <a:schemeClr val="tx2"/>
                </a:solidFill>
              </a:rPr>
              <a:t>NuTeV</a:t>
            </a:r>
            <a:r>
              <a:rPr lang="en-AU" dirty="0" smtClean="0">
                <a:solidFill>
                  <a:schemeClr val="tx2"/>
                </a:solidFill>
              </a:rPr>
              <a:t> is exactly as for regular CSV and magnitude but grows logarithmically with Q</a:t>
            </a:r>
            <a:r>
              <a:rPr lang="en-AU" baseline="30000" dirty="0" smtClean="0">
                <a:solidFill>
                  <a:schemeClr val="tx2"/>
                </a:solidFill>
              </a:rPr>
              <a:t>2</a:t>
            </a:r>
            <a:br>
              <a:rPr lang="en-AU" baseline="30000" dirty="0" smtClean="0">
                <a:solidFill>
                  <a:schemeClr val="tx2"/>
                </a:solidFill>
              </a:rPr>
            </a:br>
            <a:endParaRPr lang="en-AU" baseline="30000" dirty="0" smtClean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For NuTeV it gives:                                         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		</a:t>
            </a:r>
            <a:r>
              <a:rPr lang="en-AU" i="1" u="sng" dirty="0" smtClean="0">
                <a:solidFill>
                  <a:schemeClr val="tx2"/>
                </a:solidFill>
              </a:rPr>
              <a:t>to which we assign 100% error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	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tx2"/>
                </a:solidFill>
              </a:rPr>
              <a:t>		 </a:t>
            </a:r>
            <a:endParaRPr lang="en-AU" dirty="0" smtClean="0"/>
          </a:p>
        </p:txBody>
      </p:sp>
      <p:pic>
        <p:nvPicPr>
          <p:cNvPr id="69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803" y="1814726"/>
            <a:ext cx="1924607" cy="154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079" y="5761133"/>
            <a:ext cx="252904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 at Future EIC or LHeC –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AU" baseline="-25000" dirty="0" smtClean="0">
                <a:latin typeface="Arial"/>
                <a:cs typeface="Arial"/>
              </a:rPr>
              <a:t>CC</a:t>
            </a:r>
            <a:endParaRPr lang="en-AU" dirty="0"/>
          </a:p>
        </p:txBody>
      </p:sp>
      <p:pic>
        <p:nvPicPr>
          <p:cNvPr id="826370" name="Picture 2"/>
          <p:cNvPicPr>
            <a:picLocks noChangeAspect="1" noChangeArrowheads="1"/>
          </p:cNvPicPr>
          <p:nvPr/>
        </p:nvPicPr>
        <p:blipFill>
          <a:blip r:embed="rId2" cstate="print"/>
          <a:srcRect l="5583" t="2188" r="13957" b="44304"/>
          <a:stretch>
            <a:fillRect/>
          </a:stretch>
        </p:blipFill>
        <p:spPr bwMode="auto">
          <a:xfrm>
            <a:off x="1050878" y="1657554"/>
            <a:ext cx="6933061" cy="47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372" name="Picture 4"/>
          <p:cNvPicPr>
            <a:picLocks noChangeAspect="1" noChangeArrowheads="1"/>
          </p:cNvPicPr>
          <p:nvPr/>
        </p:nvPicPr>
        <p:blipFill>
          <a:blip r:embed="rId3" cstate="print"/>
          <a:srcRect t="10499" b="3500"/>
          <a:stretch>
            <a:fillRect/>
          </a:stretch>
        </p:blipFill>
        <p:spPr bwMode="auto">
          <a:xfrm>
            <a:off x="2410111" y="743471"/>
            <a:ext cx="4514850" cy="8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5581" y="6396335"/>
            <a:ext cx="43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C00000"/>
                </a:solidFill>
              </a:rPr>
              <a:t>Hobbs et al., </a:t>
            </a:r>
            <a:r>
              <a:rPr lang="en-AU" sz="1800" dirty="0" err="1" smtClean="0">
                <a:solidFill>
                  <a:srgbClr val="C00000"/>
                </a:solidFill>
              </a:rPr>
              <a:t>arXiv</a:t>
            </a:r>
            <a:r>
              <a:rPr lang="en-AU" sz="1800" dirty="0" smtClean="0">
                <a:solidFill>
                  <a:srgbClr val="C00000"/>
                </a:solidFill>
              </a:rPr>
              <a:t> 1101.3923 [hep-ph]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227" y="232011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800" dirty="0" smtClean="0"/>
              <a:t>QED splitting </a:t>
            </a:r>
            <a:endParaRPr lang="en-A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106692" y="2729553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FF0000"/>
                </a:solidFill>
              </a:rPr>
              <a:t>Plus </a:t>
            </a:r>
          </a:p>
          <a:p>
            <a:r>
              <a:rPr lang="en-AU" sz="1800" dirty="0" smtClean="0">
                <a:solidFill>
                  <a:srgbClr val="FF0000"/>
                </a:solidFill>
              </a:rPr>
              <a:t>                </a:t>
            </a:r>
            <a:r>
              <a:rPr lang="en-AU" sz="1800" dirty="0" err="1" smtClean="0">
                <a:solidFill>
                  <a:srgbClr val="FF0000"/>
                </a:solidFill>
              </a:rPr>
              <a:t>m</a:t>
            </a:r>
            <a:r>
              <a:rPr lang="en-AU" sz="1800" baseline="-25000" dirty="0" err="1" smtClean="0">
                <a:solidFill>
                  <a:srgbClr val="FF0000"/>
                </a:solidFill>
              </a:rPr>
              <a:t>d</a:t>
            </a:r>
            <a:r>
              <a:rPr lang="en-AU" sz="1800" dirty="0" smtClean="0">
                <a:solidFill>
                  <a:srgbClr val="FF0000"/>
                </a:solidFill>
              </a:rPr>
              <a:t>-m</a:t>
            </a:r>
            <a:r>
              <a:rPr lang="en-AU" sz="1800" baseline="-25000" dirty="0" smtClean="0">
                <a:solidFill>
                  <a:srgbClr val="FF0000"/>
                </a:solidFill>
              </a:rPr>
              <a:t>u</a:t>
            </a:r>
            <a:endParaRPr lang="en-AU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6685" y="300250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chemeClr val="accent1"/>
                </a:solidFill>
              </a:rPr>
              <a:t>Total </a:t>
            </a:r>
          </a:p>
          <a:p>
            <a:r>
              <a:rPr lang="en-AU" sz="1800" dirty="0" smtClean="0">
                <a:solidFill>
                  <a:schemeClr val="accent1"/>
                </a:solidFill>
              </a:rPr>
              <a:t>including s</a:t>
            </a:r>
            <a:r>
              <a:rPr lang="en-AU" sz="1800" baseline="30000" dirty="0" smtClean="0">
                <a:solidFill>
                  <a:schemeClr val="accent1"/>
                </a:solidFill>
              </a:rPr>
              <a:t>-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495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Observation </a:t>
            </a:r>
            <a:r>
              <a:rPr lang="en-US" sz="2000" dirty="0" smtClean="0">
                <a:solidFill>
                  <a:schemeClr val="hlink"/>
                </a:solidFill>
              </a:rPr>
              <a:t>stunned and electrified</a:t>
            </a:r>
            <a:r>
              <a:rPr lang="en-US" sz="2000" dirty="0" smtClean="0">
                <a:solidFill>
                  <a:schemeClr val="accent1"/>
                </a:solidFill>
              </a:rPr>
              <a:t> the 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	HEP and Nuclear communities 20 years ago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Nearly 1,000 papers have been generated…..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accent1"/>
                </a:solidFill>
              </a:rPr>
              <a:t>Medium modifies the momentum distribution of the quarks! </a:t>
            </a:r>
          </a:p>
        </p:txBody>
      </p:sp>
      <p:pic>
        <p:nvPicPr>
          <p:cNvPr id="45059" name="Picture 3" descr="emc_new_talk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01913"/>
            <a:ext cx="558165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847012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Classic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mtClean="0">
                <a:solidFill>
                  <a:schemeClr val="bg1"/>
                </a:solidFill>
              </a:rPr>
              <a:t>llustration:  The EMC effect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027863" y="3498850"/>
            <a:ext cx="23383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99"/>
                </a:solidFill>
                <a:latin typeface="Times New Roman" pitchFamily="18" charset="0"/>
              </a:rPr>
              <a:t>J. </a:t>
            </a:r>
            <a:r>
              <a:rPr lang="en-US" sz="1600">
                <a:solidFill>
                  <a:srgbClr val="333399"/>
                </a:solidFill>
                <a:latin typeface="Times New Roman" pitchFamily="18" charset="0"/>
              </a:rPr>
              <a:t>Ashman </a:t>
            </a:r>
            <a:r>
              <a:rPr lang="en-US" sz="1600" i="1">
                <a:solidFill>
                  <a:srgbClr val="333399"/>
                </a:solidFill>
                <a:latin typeface="Times New Roman" pitchFamily="18" charset="0"/>
              </a:rPr>
              <a:t>et al</a:t>
            </a:r>
            <a:r>
              <a:rPr lang="en-US" sz="1600">
                <a:solidFill>
                  <a:srgbClr val="333399"/>
                </a:solidFill>
                <a:latin typeface="Times New Roman" pitchFamily="18" charset="0"/>
              </a:rPr>
              <a:t>., Z. Phys. C57, 211 (1993)</a:t>
            </a:r>
          </a:p>
          <a:p>
            <a:pPr algn="l" eaLnBrk="1" hangingPunct="1"/>
            <a:endParaRPr lang="en-US" sz="1600">
              <a:solidFill>
                <a:srgbClr val="333399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1600">
                <a:solidFill>
                  <a:srgbClr val="333399"/>
                </a:solidFill>
                <a:latin typeface="Times New Roman" pitchFamily="18" charset="0"/>
              </a:rPr>
              <a:t>J. Gomez </a:t>
            </a:r>
            <a:r>
              <a:rPr lang="en-US" sz="1600" i="1">
                <a:solidFill>
                  <a:srgbClr val="333399"/>
                </a:solidFill>
                <a:latin typeface="Times New Roman" pitchFamily="18" charset="0"/>
              </a:rPr>
              <a:t>et al</a:t>
            </a:r>
            <a:r>
              <a:rPr lang="en-US" sz="1600">
                <a:solidFill>
                  <a:srgbClr val="333399"/>
                </a:solidFill>
                <a:latin typeface="Times New Roman" pitchFamily="18" charset="0"/>
              </a:rPr>
              <a:t>., Phys. Rev. D49, 4348 (1994)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620838" y="0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333399"/>
                </a:solidFill>
              </a:rPr>
              <a:t>The EMC Effect: Nuclear PDFs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77813"/>
            <a:ext cx="8748713" cy="736600"/>
          </a:xfrm>
        </p:spPr>
        <p:txBody>
          <a:bodyPr/>
          <a:lstStyle/>
          <a:p>
            <a:pPr eaLnBrk="1" hangingPunct="1"/>
            <a:r>
              <a:rPr lang="en-US" dirty="0" smtClean="0"/>
              <a:t>Recent Calculations for Finite Nuclei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0363"/>
            <a:ext cx="91440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40521" y="5870575"/>
            <a:ext cx="6391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FF7517"/>
                </a:solidFill>
              </a:rPr>
              <a:t>Cloët</a:t>
            </a:r>
            <a:r>
              <a:rPr lang="en-US" sz="1800" dirty="0" smtClean="0">
                <a:solidFill>
                  <a:srgbClr val="FF7517"/>
                </a:solidFill>
              </a:rPr>
              <a:t> et al., </a:t>
            </a:r>
            <a:r>
              <a:rPr lang="en-US" sz="1800" dirty="0">
                <a:solidFill>
                  <a:srgbClr val="FF7517"/>
                </a:solidFill>
              </a:rPr>
              <a:t>Phys. </a:t>
            </a:r>
            <a:r>
              <a:rPr lang="en-US" sz="1800" dirty="0" err="1">
                <a:solidFill>
                  <a:srgbClr val="FF7517"/>
                </a:solidFill>
              </a:rPr>
              <a:t>Lett</a:t>
            </a:r>
            <a:r>
              <a:rPr lang="en-US" sz="1800" dirty="0">
                <a:solidFill>
                  <a:srgbClr val="FF7517"/>
                </a:solidFill>
              </a:rPr>
              <a:t>. B642 (2006) 210 (</a:t>
            </a:r>
            <a:r>
              <a:rPr lang="en-US" sz="1800" dirty="0" err="1">
                <a:solidFill>
                  <a:srgbClr val="FF7517"/>
                </a:solidFill>
              </a:rPr>
              <a:t>nucl-th</a:t>
            </a:r>
            <a:r>
              <a:rPr lang="en-US" sz="1800" dirty="0">
                <a:solidFill>
                  <a:srgbClr val="FF7517"/>
                </a:solidFill>
              </a:rPr>
              <a:t>/0605061)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12813" y="998538"/>
            <a:ext cx="723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Spin dependent EMC effect TWICE as large as </a:t>
            </a:r>
            <a:r>
              <a:rPr lang="en-US" sz="2000" dirty="0" err="1">
                <a:solidFill>
                  <a:srgbClr val="C00000"/>
                </a:solidFill>
              </a:rPr>
              <a:t>unpolarized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NuTeV Reassessed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71309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New realization concerning EMC effect: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– isovector force in nucleus (like Fe) with N≠Z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   effects ALL u and d quarks in the  nucleus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– subtracting structure functions of extra 	 	   neutrons is not enough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– </a:t>
            </a:r>
            <a:r>
              <a:rPr lang="en-US" i="1" dirty="0" smtClean="0">
                <a:solidFill>
                  <a:srgbClr val="333399"/>
                </a:solidFill>
              </a:rPr>
              <a:t>there is a shift of momentum from </a:t>
            </a:r>
            <a:br>
              <a:rPr lang="en-US" i="1" dirty="0" smtClean="0">
                <a:solidFill>
                  <a:srgbClr val="333399"/>
                </a:solidFill>
              </a:rPr>
            </a:br>
            <a:r>
              <a:rPr lang="en-US" i="1" dirty="0" smtClean="0">
                <a:solidFill>
                  <a:srgbClr val="333399"/>
                </a:solidFill>
              </a:rPr>
              <a:t>	   all u to all d quarks</a:t>
            </a:r>
            <a:br>
              <a:rPr lang="en-US" i="1" dirty="0" smtClean="0">
                <a:solidFill>
                  <a:srgbClr val="333399"/>
                </a:solidFill>
              </a:rPr>
            </a:br>
            <a:endParaRPr lang="en-US" i="1" dirty="0" smtClean="0">
              <a:solidFill>
                <a:srgbClr val="333399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 This has same sign as charge symmetry violation 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  associated with m</a:t>
            </a:r>
            <a:r>
              <a:rPr lang="en-US" baseline="-25000" dirty="0" smtClean="0">
                <a:solidFill>
                  <a:srgbClr val="333399"/>
                </a:solidFill>
              </a:rPr>
              <a:t>u</a:t>
            </a:r>
            <a:r>
              <a:rPr lang="en-US" dirty="0" smtClean="0">
                <a:solidFill>
                  <a:srgbClr val="333399"/>
                </a:solidFill>
              </a:rPr>
              <a:t>≠ </a:t>
            </a:r>
            <a:r>
              <a:rPr lang="en-US" dirty="0" err="1" smtClean="0">
                <a:solidFill>
                  <a:srgbClr val="333399"/>
                </a:solidFill>
              </a:rPr>
              <a:t>m</a:t>
            </a:r>
            <a:r>
              <a:rPr lang="en-US" baseline="-25000" dirty="0" err="1" smtClean="0">
                <a:solidFill>
                  <a:srgbClr val="333399"/>
                </a:solidFill>
              </a:rPr>
              <a:t>d</a:t>
            </a:r>
            <a:r>
              <a:rPr lang="en-US" baseline="-25000" dirty="0" smtClean="0">
                <a:solidFill>
                  <a:srgbClr val="333399"/>
                </a:solidFill>
              </a:rPr>
              <a:t> </a:t>
            </a:r>
            <a:br>
              <a:rPr lang="en-US" baseline="-25000" dirty="0" smtClean="0">
                <a:solidFill>
                  <a:srgbClr val="333399"/>
                </a:solidFill>
              </a:rPr>
            </a:br>
            <a:endParaRPr lang="en-US" baseline="-25000" dirty="0" smtClean="0">
              <a:solidFill>
                <a:srgbClr val="333399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Sign and magnitude of both effects exhibit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	little model dependence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5704762"/>
            <a:ext cx="871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Cloet</a:t>
            </a:r>
            <a:r>
              <a:rPr lang="en-US" sz="1800" dirty="0" smtClean="0">
                <a:solidFill>
                  <a:srgbClr val="C00000"/>
                </a:solidFill>
              </a:rPr>
              <a:t> et al., </a:t>
            </a:r>
            <a:r>
              <a:rPr lang="en-US" sz="1800" dirty="0" err="1" smtClean="0">
                <a:solidFill>
                  <a:srgbClr val="C00000"/>
                </a:solidFill>
              </a:rPr>
              <a:t>arXiv</a:t>
            </a:r>
            <a:r>
              <a:rPr lang="en-US" sz="1800" dirty="0" smtClean="0">
                <a:solidFill>
                  <a:srgbClr val="C00000"/>
                </a:solidFill>
              </a:rPr>
              <a:t>: 0901.3559v1 ; </a:t>
            </a:r>
            <a:r>
              <a:rPr lang="en-US" sz="1800" dirty="0" err="1" smtClean="0">
                <a:solidFill>
                  <a:srgbClr val="C00000"/>
                </a:solidFill>
              </a:rPr>
              <a:t>Londergan</a:t>
            </a:r>
            <a:r>
              <a:rPr lang="en-US" sz="1800" dirty="0" smtClean="0">
                <a:solidFill>
                  <a:srgbClr val="C00000"/>
                </a:solidFill>
              </a:rPr>
              <a:t> et al., Phys Rev D67 (2003) 111901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81236"/>
            <a:ext cx="8748712" cy="736600"/>
          </a:xfrm>
        </p:spPr>
        <p:txBody>
          <a:bodyPr/>
          <a:lstStyle/>
          <a:p>
            <a:r>
              <a:rPr lang="en-US" sz="2800" dirty="0" smtClean="0"/>
              <a:t>Correction to </a:t>
            </a:r>
            <a:r>
              <a:rPr lang="en-US" sz="2800" dirty="0" err="1" smtClean="0"/>
              <a:t>Paschos-Wolfenstein</a:t>
            </a:r>
            <a:r>
              <a:rPr lang="en-US" sz="2800" dirty="0" smtClean="0"/>
              <a:t> from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- </a:t>
            </a:r>
            <a:r>
              <a:rPr lang="el-GR" sz="2800" dirty="0" smtClean="0"/>
              <a:t>ρ</a:t>
            </a:r>
            <a:r>
              <a:rPr lang="en-US" sz="2800" baseline="-25000" dirty="0" smtClean="0"/>
              <a:t>n</a:t>
            </a:r>
            <a:endParaRPr lang="en-US" sz="2800" dirty="0"/>
          </a:p>
        </p:txBody>
      </p:sp>
      <p:pic>
        <p:nvPicPr>
          <p:cNvPr id="621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87" y="930322"/>
            <a:ext cx="6229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8865" y="2251880"/>
            <a:ext cx="78935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Excess of neutrons means d-quarks feel more repulsion than</a:t>
            </a:r>
            <a:br>
              <a:rPr lang="en-US" sz="2000" dirty="0" smtClean="0"/>
            </a:br>
            <a:r>
              <a:rPr lang="en-US" sz="2000" dirty="0" smtClean="0"/>
              <a:t>	u-quarks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Hence shift of momentum from all u to all d in the nucleus!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Negative change in </a:t>
            </a:r>
            <a:r>
              <a:rPr lang="el-GR" sz="2000" dirty="0" smtClean="0"/>
              <a:t>Δ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PW</a:t>
            </a:r>
            <a:r>
              <a:rPr lang="en-US" sz="2000" dirty="0" smtClean="0"/>
              <a:t> and hence sin</a:t>
            </a:r>
            <a:r>
              <a:rPr lang="en-US" sz="2000" baseline="30000" dirty="0" smtClean="0"/>
              <a:t>2</a:t>
            </a:r>
            <a:r>
              <a:rPr lang="el-GR" sz="2000" dirty="0" smtClean="0"/>
              <a:t>θ</a:t>
            </a:r>
            <a:r>
              <a:rPr lang="en-US" sz="2000" baseline="-25000" dirty="0" smtClean="0"/>
              <a:t>W</a:t>
            </a:r>
            <a:r>
              <a:rPr lang="en-US" sz="2000" dirty="0" smtClean="0"/>
              <a:t> ↑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Isovector force controlled by </a:t>
            </a:r>
            <a:r>
              <a:rPr lang="el-GR" sz="2000" dirty="0" smtClean="0"/>
              <a:t>ρ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– </a:t>
            </a:r>
            <a:r>
              <a:rPr lang="el-GR" sz="2000" dirty="0" smtClean="0"/>
              <a:t>ρ</a:t>
            </a:r>
            <a:r>
              <a:rPr lang="en-US" sz="2000" baseline="-25000" dirty="0" smtClean="0"/>
              <a:t>n </a:t>
            </a:r>
            <a:r>
              <a:rPr lang="en-US" sz="2000" dirty="0" smtClean="0"/>
              <a:t> and symmetry energy of </a:t>
            </a:r>
            <a:br>
              <a:rPr lang="en-US" sz="2000" dirty="0" smtClean="0"/>
            </a:br>
            <a:r>
              <a:rPr lang="en-US" sz="2000" dirty="0" smtClean="0"/>
              <a:t>	nuclear matter  − both well known!</a:t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N.B. </a:t>
            </a:r>
            <a:r>
              <a:rPr lang="el-GR" sz="2000" dirty="0" smtClean="0"/>
              <a:t>ρ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mean field included in QHD and QMC and earlier work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/>
              <a:t>but </a:t>
            </a:r>
            <a:r>
              <a:rPr lang="en-US" sz="2000" dirty="0" smtClean="0"/>
              <a:t>no-one thought of this!!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249475"/>
            <a:ext cx="8748712" cy="736600"/>
          </a:xfrm>
        </p:spPr>
        <p:txBody>
          <a:bodyPr/>
          <a:lstStyle/>
          <a:p>
            <a:r>
              <a:rPr lang="en-US" sz="2800" dirty="0" smtClean="0"/>
              <a:t>Summary of Corrections to NuTeV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5" y="999698"/>
            <a:ext cx="8536675" cy="4868839"/>
          </a:xfrm>
        </p:spPr>
        <p:txBody>
          <a:bodyPr/>
          <a:lstStyle/>
          <a:p>
            <a:r>
              <a:rPr lang="en-US" dirty="0" smtClean="0"/>
              <a:t>Isovector EMC effect:</a:t>
            </a:r>
            <a:br>
              <a:rPr lang="en-US" dirty="0" smtClean="0"/>
            </a:br>
            <a:r>
              <a:rPr lang="en-US" dirty="0" smtClean="0"/>
              <a:t>− </a:t>
            </a:r>
            <a:r>
              <a:rPr lang="en-US" sz="2000" dirty="0" smtClean="0"/>
              <a:t>using NuTeV functional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CSV: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− again using NuTeV functional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Strangeness:</a:t>
            </a:r>
            <a:br>
              <a:rPr lang="en-US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− this is largest uncertainty (systematic error) ; desperate need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for an accurate determination of s</a:t>
            </a:r>
            <a:r>
              <a:rPr lang="en-US" sz="1800" baseline="30000" dirty="0" smtClean="0">
                <a:solidFill>
                  <a:srgbClr val="C00000"/>
                </a:solidFill>
              </a:rPr>
              <a:t>-</a:t>
            </a:r>
            <a:r>
              <a:rPr lang="en-US" sz="1800" dirty="0" smtClean="0">
                <a:solidFill>
                  <a:srgbClr val="C00000"/>
                </a:solidFill>
              </a:rPr>
              <a:t>(x) , e.g. semi-inclusive DIS?</a:t>
            </a:r>
            <a:br>
              <a:rPr lang="en-US" sz="1800" dirty="0" smtClean="0">
                <a:solidFill>
                  <a:srgbClr val="C00000"/>
                </a:solidFill>
              </a:rPr>
            </a:b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Final result: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− c.f. Standard Model: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204" y="903517"/>
            <a:ext cx="3452883" cy="5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41" y="2136514"/>
            <a:ext cx="3571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4" cstate="print"/>
          <a:srcRect r="59531"/>
          <a:stretch>
            <a:fillRect/>
          </a:stretch>
        </p:blipFill>
        <p:spPr bwMode="auto">
          <a:xfrm>
            <a:off x="3067121" y="3459069"/>
            <a:ext cx="1083932" cy="5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921" y="5487185"/>
            <a:ext cx="3704158" cy="39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0" y="4667535"/>
            <a:ext cx="6467496" cy="5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66937" y="3493827"/>
            <a:ext cx="20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0" dirty="0" smtClean="0">
                <a:latin typeface="Times New Roman" pitchFamily="18" charset="0"/>
                <a:cs typeface="Times New Roman" pitchFamily="18" charset="0"/>
              </a:rPr>
              <a:t>- 0.0011 ±  0.0014</a:t>
            </a:r>
            <a:endParaRPr lang="en-A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5404" y="6187028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Bentz</a:t>
            </a:r>
            <a:r>
              <a:rPr lang="en-US" sz="1800" dirty="0" smtClean="0">
                <a:solidFill>
                  <a:srgbClr val="C00000"/>
                </a:solidFill>
              </a:rPr>
              <a:t> et al., Phys </a:t>
            </a:r>
            <a:r>
              <a:rPr lang="en-US" sz="1800" dirty="0" err="1" smtClean="0">
                <a:solidFill>
                  <a:srgbClr val="C00000"/>
                </a:solidFill>
              </a:rPr>
              <a:t>Lett</a:t>
            </a:r>
            <a:r>
              <a:rPr lang="en-US" sz="1800" dirty="0" smtClean="0">
                <a:solidFill>
                  <a:srgbClr val="C00000"/>
                </a:solidFill>
              </a:rPr>
              <a:t> B693 (2010) 462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 err="1" smtClean="0">
                <a:solidFill>
                  <a:srgbClr val="C00000"/>
                </a:solidFill>
              </a:rPr>
              <a:t>arXiv</a:t>
            </a:r>
            <a:r>
              <a:rPr lang="en-US" sz="1800" dirty="0" smtClean="0">
                <a:solidFill>
                  <a:srgbClr val="C00000"/>
                </a:solidFill>
              </a:rPr>
              <a:t>: 0908.3198)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0"/>
            <a:ext cx="8748712" cy="736600"/>
          </a:xfrm>
        </p:spPr>
        <p:txBody>
          <a:bodyPr/>
          <a:lstStyle/>
          <a:p>
            <a:r>
              <a:rPr lang="en-US" sz="2800" dirty="0" smtClean="0"/>
              <a:t>The Standard Model works… again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49990" y="6050550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Bentz</a:t>
            </a:r>
            <a:r>
              <a:rPr lang="en-US" sz="1800" dirty="0" smtClean="0">
                <a:solidFill>
                  <a:srgbClr val="C00000"/>
                </a:solidFill>
              </a:rPr>
              <a:t> et al., Phys </a:t>
            </a:r>
            <a:r>
              <a:rPr lang="en-US" sz="1800" dirty="0" err="1" smtClean="0">
                <a:solidFill>
                  <a:srgbClr val="C00000"/>
                </a:solidFill>
              </a:rPr>
              <a:t>Lett</a:t>
            </a:r>
            <a:r>
              <a:rPr lang="en-US" sz="1800" dirty="0" smtClean="0">
                <a:solidFill>
                  <a:srgbClr val="C00000"/>
                </a:solidFill>
              </a:rPr>
              <a:t> B693 (2010) 462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 err="1" smtClean="0">
                <a:solidFill>
                  <a:srgbClr val="C00000"/>
                </a:solidFill>
              </a:rPr>
              <a:t>arXiv</a:t>
            </a:r>
            <a:r>
              <a:rPr lang="en-US" sz="1800" dirty="0" smtClean="0">
                <a:solidFill>
                  <a:srgbClr val="C00000"/>
                </a:solidFill>
              </a:rPr>
              <a:t>: 0908.3198)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08" y="662624"/>
            <a:ext cx="8523707" cy="52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692"/>
            <a:ext cx="9144000" cy="736600"/>
          </a:xfrm>
        </p:spPr>
        <p:txBody>
          <a:bodyPr/>
          <a:lstStyle/>
          <a:p>
            <a:r>
              <a:rPr lang="en-US" sz="2800" dirty="0" smtClean="0"/>
              <a:t>Test of Weak Neutral Current in Standard Model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96" y="1386876"/>
            <a:ext cx="7096835" cy="480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477828" y="5813944"/>
            <a:ext cx="4168632" cy="3138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253" y="873456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Not so long ago….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325" y="5936777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SM line: Erler </a:t>
            </a:r>
            <a:r>
              <a:rPr lang="en-US" sz="1800" dirty="0" smtClean="0">
                <a:solidFill>
                  <a:srgbClr val="C00000"/>
                </a:solidFill>
              </a:rPr>
              <a:t>et al.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Phys.Rev.D72:073003,2005</a:t>
            </a:r>
            <a:endParaRPr lang="en-US" sz="18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5240743" y="2770495"/>
            <a:ext cx="1214647" cy="1364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884110" y="24838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C00000"/>
                </a:solidFill>
              </a:rPr>
              <a:t>3 </a:t>
            </a:r>
            <a:r>
              <a:rPr lang="el-GR" sz="1800" dirty="0" smtClean="0">
                <a:solidFill>
                  <a:srgbClr val="C00000"/>
                </a:solidFill>
                <a:latin typeface="Arial"/>
                <a:cs typeface="Arial"/>
              </a:rPr>
              <a:t>σ</a:t>
            </a:r>
            <a:endParaRPr lang="en-A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Separate Neutrino and Anti-Neutrino Ratios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39" y="900751"/>
            <a:ext cx="8229600" cy="5540991"/>
          </a:xfrm>
        </p:spPr>
        <p:txBody>
          <a:bodyPr/>
          <a:lstStyle/>
          <a:p>
            <a:r>
              <a:rPr lang="en-AU" dirty="0" smtClean="0"/>
              <a:t>Biggest criticism of this explanation was that NuTeV actually  measured        and     , separately:  </a:t>
            </a:r>
            <a:br>
              <a:rPr lang="en-AU" dirty="0" smtClean="0"/>
            </a:br>
            <a:r>
              <a:rPr lang="en-AU" dirty="0" smtClean="0"/>
              <a:t>        Claim we should compare directly with these.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Have done this: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Then      moves from                        c.f.           in the Standard Model to                       ;</a:t>
            </a:r>
          </a:p>
          <a:p>
            <a:r>
              <a:rPr lang="en-AU" dirty="0" smtClean="0"/>
              <a:t>       moves from                        to                       ,</a:t>
            </a:r>
          </a:p>
          <a:p>
            <a:pPr>
              <a:buNone/>
            </a:pPr>
            <a:r>
              <a:rPr lang="en-AU" dirty="0" smtClean="0"/>
              <a:t> c.f.            in SM </a:t>
            </a:r>
          </a:p>
          <a:p>
            <a:r>
              <a:rPr lang="en-AU" dirty="0" smtClean="0">
                <a:solidFill>
                  <a:srgbClr val="333399"/>
                </a:solidFill>
              </a:rPr>
              <a:t>This is a tremendous improvement :   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 χ</a:t>
            </a:r>
            <a:r>
              <a:rPr lang="en-AU" baseline="30000" dirty="0" smtClean="0">
                <a:solidFill>
                  <a:srgbClr val="333399"/>
                </a:solidFill>
              </a:rPr>
              <a:t>2</a:t>
            </a:r>
            <a:r>
              <a:rPr lang="en-AU" dirty="0" smtClean="0">
                <a:solidFill>
                  <a:srgbClr val="333399"/>
                </a:solidFill>
              </a:rPr>
              <a:t> changes from  7.2 to 2.6 for the two ratios!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001" y="2142630"/>
            <a:ext cx="5890999" cy="15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404" y="1333855"/>
            <a:ext cx="34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165" y="1297035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129" y="3732379"/>
            <a:ext cx="1495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103" y="3669898"/>
            <a:ext cx="34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801" y="3760314"/>
            <a:ext cx="676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8754" y="4124680"/>
            <a:ext cx="149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409" y="4438295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5938" y="4533474"/>
            <a:ext cx="1571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1307" y="4566172"/>
            <a:ext cx="16573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4187" y="4983849"/>
            <a:ext cx="676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08762" y="6305265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C00000"/>
                </a:solidFill>
              </a:rPr>
              <a:t>Bentz</a:t>
            </a:r>
            <a:r>
              <a:rPr lang="en-US" sz="1800" dirty="0" smtClean="0">
                <a:solidFill>
                  <a:srgbClr val="C00000"/>
                </a:solidFill>
              </a:rPr>
              <a:t> et al., Phys </a:t>
            </a:r>
            <a:r>
              <a:rPr lang="en-US" sz="1800" dirty="0" err="1" smtClean="0">
                <a:solidFill>
                  <a:srgbClr val="C00000"/>
                </a:solidFill>
              </a:rPr>
              <a:t>Lett</a:t>
            </a:r>
            <a:r>
              <a:rPr lang="en-US" sz="1800" dirty="0" smtClean="0">
                <a:solidFill>
                  <a:srgbClr val="C00000"/>
                </a:solidFill>
              </a:rPr>
              <a:t> B693 (2010) 462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( </a:t>
            </a:r>
            <a:r>
              <a:rPr lang="en-US" sz="1800" dirty="0" err="1" smtClean="0">
                <a:solidFill>
                  <a:srgbClr val="C00000"/>
                </a:solidFill>
              </a:rPr>
              <a:t>arXiv</a:t>
            </a:r>
            <a:r>
              <a:rPr lang="en-US" sz="1800" dirty="0" smtClean="0">
                <a:solidFill>
                  <a:srgbClr val="C00000"/>
                </a:solidFill>
              </a:rPr>
              <a:t>: 0908.3198)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794983"/>
            <a:ext cx="8932459" cy="4525963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There are 3 well identified and unavoidable corrections to the NuTeV result</a:t>
            </a:r>
            <a:br>
              <a:rPr lang="en-US" dirty="0" smtClean="0">
                <a:solidFill>
                  <a:srgbClr val="333399"/>
                </a:solidFill>
              </a:rPr>
            </a:br>
            <a:endParaRPr lang="en-US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333399"/>
                </a:solidFill>
              </a:rPr>
              <a:t>I. CSV: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a) </a:t>
            </a:r>
            <a:r>
              <a:rPr lang="en-US" dirty="0" err="1" smtClean="0">
                <a:solidFill>
                  <a:srgbClr val="333399"/>
                </a:solidFill>
              </a:rPr>
              <a:t>m</a:t>
            </a:r>
            <a:r>
              <a:rPr lang="en-US" baseline="-25000" dirty="0" err="1" smtClean="0">
                <a:solidFill>
                  <a:srgbClr val="333399"/>
                </a:solidFill>
              </a:rPr>
              <a:t>d</a:t>
            </a:r>
            <a:r>
              <a:rPr lang="en-US" dirty="0" smtClean="0">
                <a:solidFill>
                  <a:srgbClr val="333399"/>
                </a:solidFill>
              </a:rPr>
              <a:t> ≠ m</a:t>
            </a:r>
            <a:r>
              <a:rPr lang="en-US" baseline="-25000" dirty="0" smtClean="0">
                <a:solidFill>
                  <a:srgbClr val="333399"/>
                </a:solidFill>
              </a:rPr>
              <a:t>u  </a:t>
            </a:r>
            <a:r>
              <a:rPr lang="en-US" dirty="0" smtClean="0">
                <a:solidFill>
                  <a:srgbClr val="333399"/>
                </a:solidFill>
              </a:rPr>
              <a:t>: known and calculated a decade before NuTeV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/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  − If not ignored would have reduced “anomaly” to ~2</a:t>
            </a:r>
            <a:r>
              <a:rPr lang="el-GR" dirty="0" smtClean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/>
            </a:r>
            <a:b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</a:br>
            <a:endParaRPr lang="en-AU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        2003: ~ model independent result for relevant moment</a:t>
            </a:r>
            <a:b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</a:br>
            <a:endParaRPr lang="en-AU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	    2011: Finally lattice results for </a:t>
            </a:r>
            <a:r>
              <a:rPr lang="el-GR" dirty="0" smtClean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lang="en-AU" baseline="30000" dirty="0" smtClean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lang="el-GR" dirty="0" smtClean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lang="en-AU" baseline="30000" dirty="0" smtClean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in excellent </a:t>
            </a:r>
          </a:p>
          <a:p>
            <a:pPr>
              <a:buNone/>
            </a:pPr>
            <a:r>
              <a:rPr lang="en-AU" dirty="0" smtClean="0">
                <a:solidFill>
                  <a:srgbClr val="333399"/>
                </a:solidFill>
                <a:latin typeface="Arial"/>
                <a:cs typeface="Arial"/>
              </a:rPr>
              <a:t> 	               agreement with phenomenology 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333" y="5534561"/>
            <a:ext cx="63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(cont.)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96035" y="723331"/>
            <a:ext cx="7681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333399"/>
                </a:solidFill>
              </a:rPr>
              <a:t>B) QED Radiation: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 	− Physics clear but starting scale hypothesis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    → assign 100% error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− in future pin down at EIC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     </a:t>
            </a:r>
            <a:endParaRPr lang="en-AU" dirty="0">
              <a:solidFill>
                <a:srgbClr val="33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7028" y="214729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2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7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860" y="3166281"/>
            <a:ext cx="83291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333399"/>
                </a:solidFill>
              </a:rPr>
              <a:t>2. Isovector EMC effect: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− more n than p in steel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   → isovector force felt by </a:t>
            </a:r>
            <a:r>
              <a:rPr lang="en-AU" i="1" dirty="0" smtClean="0">
                <a:solidFill>
                  <a:srgbClr val="333399"/>
                </a:solidFill>
              </a:rPr>
              <a:t>all</a:t>
            </a:r>
            <a:r>
              <a:rPr lang="en-AU" dirty="0" smtClean="0">
                <a:solidFill>
                  <a:srgbClr val="333399"/>
                </a:solidFill>
              </a:rPr>
              <a:t> quarks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− need a model BUT model fits all EMC data and 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   effect depends on </a:t>
            </a:r>
            <a:r>
              <a:rPr lang="el-GR" dirty="0" smtClean="0">
                <a:solidFill>
                  <a:srgbClr val="333399"/>
                </a:solidFill>
              </a:rPr>
              <a:t>ρ</a:t>
            </a:r>
            <a:r>
              <a:rPr lang="en-AU" baseline="30000" dirty="0" smtClean="0">
                <a:solidFill>
                  <a:srgbClr val="333399"/>
                </a:solidFill>
              </a:rPr>
              <a:t>n </a:t>
            </a:r>
            <a:r>
              <a:rPr lang="en-AU" dirty="0" smtClean="0">
                <a:solidFill>
                  <a:srgbClr val="333399"/>
                </a:solidFill>
              </a:rPr>
              <a:t>– </a:t>
            </a:r>
            <a:r>
              <a:rPr lang="el-GR" dirty="0" smtClean="0">
                <a:solidFill>
                  <a:srgbClr val="333399"/>
                </a:solidFill>
              </a:rPr>
              <a:t>ρ</a:t>
            </a:r>
            <a:r>
              <a:rPr lang="en-AU" baseline="30000" dirty="0" smtClean="0">
                <a:solidFill>
                  <a:srgbClr val="333399"/>
                </a:solidFill>
              </a:rPr>
              <a:t>p </a:t>
            </a:r>
            <a:r>
              <a:rPr lang="en-AU" dirty="0" smtClean="0">
                <a:solidFill>
                  <a:srgbClr val="333399"/>
                </a:solidFill>
              </a:rPr>
              <a:t>and symmetry energy,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   both well known</a:t>
            </a:r>
          </a:p>
          <a:p>
            <a:pPr algn="l"/>
            <a:r>
              <a:rPr lang="en-AU" dirty="0" smtClean="0">
                <a:solidFill>
                  <a:srgbClr val="333399"/>
                </a:solidFill>
              </a:rPr>
              <a:t>		(avoidable with </a:t>
            </a:r>
            <a:r>
              <a:rPr lang="en-AU" dirty="0" err="1" smtClean="0">
                <a:solidFill>
                  <a:srgbClr val="333399"/>
                </a:solidFill>
              </a:rPr>
              <a:t>isoscalar</a:t>
            </a:r>
            <a:r>
              <a:rPr lang="en-AU" dirty="0" smtClean="0">
                <a:solidFill>
                  <a:srgbClr val="333399"/>
                </a:solidFill>
              </a:rPr>
              <a:t> target!)</a:t>
            </a:r>
            <a:endParaRPr lang="en-AU" dirty="0">
              <a:solidFill>
                <a:srgbClr val="33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850" y="5657671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2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(cont.)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86853" y="873457"/>
            <a:ext cx="821891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333399"/>
                </a:solidFill>
              </a:rPr>
              <a:t>3. Strange quark asymmetry: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− theory suggests very small (Cao: &lt; 1% of anomaly)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− experiment: very poorly determined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	: compatible with zero or slightly positive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		  but relatively large systematic error</a:t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/>
            </a:r>
            <a:br>
              <a:rPr lang="en-AU" dirty="0" smtClean="0">
                <a:solidFill>
                  <a:srgbClr val="333399"/>
                </a:solidFill>
              </a:rPr>
            </a:br>
            <a:r>
              <a:rPr lang="en-AU" dirty="0" smtClean="0">
                <a:solidFill>
                  <a:srgbClr val="333399"/>
                </a:solidFill>
              </a:rPr>
              <a:t>This error is unavoidable without better measurement!</a:t>
            </a:r>
            <a:endParaRPr lang="en-AU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498" y="5295332"/>
            <a:ext cx="784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/>
              <a:t>BUT in any case the anomaly is completely removed</a:t>
            </a:r>
            <a:br>
              <a:rPr lang="en-AU" dirty="0" smtClean="0"/>
            </a:br>
            <a:r>
              <a:rPr lang="en-AU" dirty="0" smtClean="0"/>
              <a:t>  and the Standard Model lives again!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Tony\Desktop\Australia_Earth\Earth_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內容版面配置區 15" descr="fig2_ssb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6531" y="1045422"/>
            <a:ext cx="5977976" cy="5579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內容版面配置區 15" descr="fig3_delt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1879" y="900386"/>
            <a:ext cx="5971118" cy="556590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NNPDF – from Ball Dec 2009 (YKIS)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138238"/>
            <a:ext cx="76962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NNPDF (cont.)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885825"/>
            <a:ext cx="7696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235827"/>
            <a:ext cx="8748712" cy="736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Attempt to Understand this based on QMC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4363" y="1052513"/>
            <a:ext cx="85423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333399"/>
                </a:solidFill>
              </a:rPr>
              <a:t>Two major, recent papers: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/>
              <a:t>         </a:t>
            </a:r>
            <a:r>
              <a:rPr lang="en-US" dirty="0" smtClean="0"/>
              <a:t>1</a:t>
            </a:r>
            <a:r>
              <a:rPr lang="en-US" sz="2000" dirty="0" smtClean="0"/>
              <a:t>. </a:t>
            </a:r>
            <a:r>
              <a:rPr lang="en-US" sz="2000" dirty="0" err="1"/>
              <a:t>Guichon</a:t>
            </a:r>
            <a:r>
              <a:rPr lang="en-US" sz="2000" dirty="0"/>
              <a:t>, </a:t>
            </a:r>
            <a:r>
              <a:rPr lang="en-US" sz="2000" dirty="0" err="1"/>
              <a:t>Matevosyan</a:t>
            </a:r>
            <a:r>
              <a:rPr lang="en-US" sz="2000" dirty="0"/>
              <a:t>, </a:t>
            </a:r>
            <a:r>
              <a:rPr lang="en-US" sz="2000" dirty="0" err="1"/>
              <a:t>Sandulescu</a:t>
            </a:r>
            <a:r>
              <a:rPr lang="en-US" sz="2000" dirty="0"/>
              <a:t>, Thomas,</a:t>
            </a:r>
            <a:br>
              <a:rPr lang="en-US" sz="2000" dirty="0"/>
            </a:br>
            <a:r>
              <a:rPr lang="en-US" sz="2000" dirty="0"/>
              <a:t>               </a:t>
            </a:r>
            <a:r>
              <a:rPr lang="en-US" sz="2000" dirty="0" err="1"/>
              <a:t>Nucl</a:t>
            </a:r>
            <a:r>
              <a:rPr lang="en-US" sz="2000" dirty="0"/>
              <a:t>. Phys. A772 (2006) 1.</a:t>
            </a:r>
            <a:br>
              <a:rPr lang="en-US" sz="2000" dirty="0"/>
            </a:br>
            <a:r>
              <a:rPr lang="en-US" sz="2000" dirty="0"/>
              <a:t>          </a:t>
            </a:r>
            <a:r>
              <a:rPr lang="en-US" sz="2000" dirty="0" smtClean="0"/>
              <a:t> 2. </a:t>
            </a:r>
            <a:r>
              <a:rPr lang="en-US" sz="2000" dirty="0" err="1"/>
              <a:t>Guichon</a:t>
            </a:r>
            <a:r>
              <a:rPr lang="en-US" sz="2000" dirty="0"/>
              <a:t> and Thomas, Phys. Rev. </a:t>
            </a:r>
            <a:r>
              <a:rPr lang="en-US" sz="2000" dirty="0" err="1"/>
              <a:t>Lett</a:t>
            </a:r>
            <a:r>
              <a:rPr lang="en-US" sz="2000" dirty="0"/>
              <a:t>. 93 (2004) 132502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333399"/>
                </a:solidFill>
              </a:rPr>
              <a:t>Built on earlier work on QMC: e.g.         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/>
              <a:t>       </a:t>
            </a:r>
            <a:r>
              <a:rPr lang="en-US" sz="2000" dirty="0" smtClean="0"/>
              <a:t>  3. </a:t>
            </a:r>
            <a:r>
              <a:rPr lang="en-US" sz="2000" dirty="0" err="1"/>
              <a:t>Guichon</a:t>
            </a:r>
            <a:r>
              <a:rPr lang="en-US" sz="2000" dirty="0"/>
              <a:t>, Phys. </a:t>
            </a:r>
            <a:r>
              <a:rPr lang="en-US" sz="2000" dirty="0" err="1"/>
              <a:t>Lett</a:t>
            </a:r>
            <a:r>
              <a:rPr lang="en-US" sz="2000" dirty="0"/>
              <a:t>. B200 (1988) 235</a:t>
            </a:r>
            <a:br>
              <a:rPr lang="en-US" sz="2000" dirty="0"/>
            </a:br>
            <a:r>
              <a:rPr lang="en-US" sz="2000" dirty="0"/>
              <a:t>        </a:t>
            </a:r>
            <a:r>
              <a:rPr lang="en-US" sz="2000" dirty="0" smtClean="0"/>
              <a:t>   4.  </a:t>
            </a:r>
            <a:r>
              <a:rPr lang="en-US" sz="2000" dirty="0" err="1"/>
              <a:t>Guichon</a:t>
            </a:r>
            <a:r>
              <a:rPr lang="en-US" sz="2000" dirty="0"/>
              <a:t>, Saito, </a:t>
            </a:r>
            <a:r>
              <a:rPr lang="en-US" sz="2000" dirty="0" err="1"/>
              <a:t>Rodionov</a:t>
            </a:r>
            <a:r>
              <a:rPr lang="en-US" sz="2000" dirty="0"/>
              <a:t>, Thomas,</a:t>
            </a:r>
            <a:br>
              <a:rPr lang="en-US" sz="2000" dirty="0"/>
            </a:br>
            <a:r>
              <a:rPr lang="en-US" sz="2000" dirty="0"/>
              <a:t>               </a:t>
            </a:r>
            <a:r>
              <a:rPr lang="en-US" sz="2000" dirty="0" err="1"/>
              <a:t>Nucl</a:t>
            </a:r>
            <a:r>
              <a:rPr lang="en-US" sz="2000" dirty="0"/>
              <a:t>. Phys. A601 (1996) 349</a:t>
            </a:r>
            <a:br>
              <a:rPr lang="en-US" sz="2000" dirty="0"/>
            </a:br>
            <a:endParaRPr lang="en-US" sz="2000" dirty="0"/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333399"/>
                </a:solidFill>
              </a:rPr>
              <a:t>Major review of applications of QMC to many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>
                <a:solidFill>
                  <a:srgbClr val="333399"/>
                </a:solidFill>
              </a:rPr>
              <a:t>      nuclear systems: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/>
              <a:t>        </a:t>
            </a:r>
            <a:r>
              <a:rPr lang="en-US" sz="2000" dirty="0"/>
              <a:t> </a:t>
            </a:r>
            <a:r>
              <a:rPr lang="en-US" sz="2000" dirty="0" smtClean="0"/>
              <a:t>5.    </a:t>
            </a:r>
            <a:r>
              <a:rPr lang="en-US" sz="2000" dirty="0"/>
              <a:t>Saito, Tsushima, Thomas, </a:t>
            </a:r>
            <a:br>
              <a:rPr lang="en-US" sz="2000" dirty="0"/>
            </a:br>
            <a:r>
              <a:rPr lang="en-US" sz="2000" dirty="0"/>
              <a:t>                    </a:t>
            </a:r>
            <a:r>
              <a:rPr lang="en-US" sz="2000" dirty="0" err="1"/>
              <a:t>Prog</a:t>
            </a:r>
            <a:r>
              <a:rPr lang="en-US" sz="2000" dirty="0"/>
              <a:t>. Part. </a:t>
            </a:r>
            <a:r>
              <a:rPr lang="en-US" sz="2000" dirty="0" err="1"/>
              <a:t>Nucl</a:t>
            </a:r>
            <a:r>
              <a:rPr lang="en-US" sz="2000" dirty="0"/>
              <a:t>. Phys. 58 (2007) 1-167 (</a:t>
            </a:r>
            <a:r>
              <a:rPr lang="en-US" sz="2000" dirty="0" err="1"/>
              <a:t>hep</a:t>
            </a:r>
            <a:r>
              <a:rPr lang="en-US" sz="2000" dirty="0"/>
              <a:t>-ph/0506314)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-42478" y="1234317"/>
            <a:ext cx="8959504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NuTeV measured (approximately) P-W ratio: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</a:t>
            </a:r>
            <a:r>
              <a:rPr lang="en-US" dirty="0" smtClean="0">
                <a:solidFill>
                  <a:schemeClr val="tx1"/>
                </a:solidFill>
              </a:rPr>
              <a:t>_          _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Fe </a:t>
            </a:r>
            <a:r>
              <a:rPr lang="en-US" dirty="0" smtClean="0">
                <a:solidFill>
                  <a:schemeClr val="tx1"/>
                </a:solidFill>
              </a:rPr>
              <a:t>→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X)  -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Fe </a:t>
            </a:r>
            <a:r>
              <a:rPr lang="en-US" dirty="0" smtClean="0">
                <a:solidFill>
                  <a:schemeClr val="tx1"/>
                </a:solidFill>
              </a:rPr>
              <a:t>→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X)        </a:t>
            </a: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</a:rPr>
              <a:t> NC</a:t>
            </a:r>
          </a:p>
          <a:p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en-US" baseline="30000" dirty="0">
                <a:solidFill>
                  <a:schemeClr val="tx1"/>
                </a:solidFill>
              </a:rPr>
              <a:t>PW </a:t>
            </a:r>
            <a:r>
              <a:rPr lang="en-US" dirty="0" smtClean="0">
                <a:latin typeface="cmsy10" pitchFamily="34" charset="0"/>
              </a:rPr>
              <a:t>    =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en-US" dirty="0">
                <a:solidFill>
                  <a:schemeClr val="tx1"/>
                </a:solidFill>
              </a:rPr>
              <a:t>=                ratio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Fe </a:t>
            </a:r>
            <a:r>
              <a:rPr lang="en-US" dirty="0" smtClean="0">
                <a:solidFill>
                  <a:schemeClr val="tx1"/>
                </a:solidFill>
              </a:rPr>
              <a:t>→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</a:t>
            </a:r>
            <a:r>
              <a:rPr lang="en-US" baseline="30000" dirty="0">
                <a:solidFill>
                  <a:schemeClr val="tx1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X)  -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chemeClr val="tx1"/>
                </a:solidFill>
              </a:rPr>
              <a:t> Fe </a:t>
            </a:r>
            <a:r>
              <a:rPr lang="en-US" dirty="0" smtClean="0">
                <a:latin typeface="cmsy10" pitchFamily="34" charset="0"/>
              </a:rPr>
              <a:t>→</a:t>
            </a:r>
            <a:r>
              <a:rPr lang="en-US" dirty="0" smtClean="0">
                <a:solidFill>
                  <a:schemeClr val="tx1"/>
                </a:solidFill>
                <a:sym typeface="Symbol" pitchFamily="18" charset="2"/>
              </a:rPr>
              <a:t></a:t>
            </a:r>
            <a:r>
              <a:rPr lang="en-US" baseline="30000" dirty="0">
                <a:solidFill>
                  <a:schemeClr val="tx1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X)           CC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177576" y="2474794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7412252" y="2523699"/>
            <a:ext cx="5418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173107" y="3502831"/>
            <a:ext cx="210346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2800" dirty="0">
                <a:solidFill>
                  <a:schemeClr val="tx1"/>
                </a:solidFill>
              </a:rPr>
              <a:t>½</a:t>
            </a:r>
            <a:r>
              <a:rPr lang="en-US" dirty="0">
                <a:solidFill>
                  <a:schemeClr val="tx1"/>
                </a:solidFill>
              </a:rPr>
              <a:t>  - sin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</a:t>
            </a:r>
            <a:r>
              <a:rPr lang="en-US" baseline="-25000" dirty="0">
                <a:solidFill>
                  <a:schemeClr val="tx1"/>
                </a:solidFill>
                <a:sym typeface="Symbol" pitchFamily="18" charset="2"/>
              </a:rPr>
              <a:t>W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40438" y="4028364"/>
            <a:ext cx="7467109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</a:t>
            </a:r>
            <a:r>
              <a:rPr lang="en-US" dirty="0">
                <a:solidFill>
                  <a:schemeClr val="hlink"/>
                </a:solidFill>
              </a:rPr>
              <a:t>NuTeV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</a:t>
            </a:r>
            <a:r>
              <a:rPr lang="en-US" baseline="-25000" dirty="0">
                <a:solidFill>
                  <a:schemeClr val="tx1"/>
                </a:solidFill>
                <a:sym typeface="Symbol" pitchFamily="18" charset="2"/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= 1 – M</a:t>
            </a:r>
            <a:r>
              <a:rPr lang="en-US" baseline="-25000" dirty="0">
                <a:solidFill>
                  <a:schemeClr val="tx1"/>
                </a:solidFill>
              </a:rPr>
              <a:t>W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/M</a:t>
            </a:r>
            <a:r>
              <a:rPr lang="en-US" baseline="-25000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  =   0.2277 </a:t>
            </a:r>
            <a:r>
              <a:rPr lang="en-US" dirty="0" smtClean="0">
                <a:latin typeface="cmsy10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0.0013 </a:t>
            </a:r>
            <a:r>
              <a:rPr lang="en-US" dirty="0" smtClean="0">
                <a:latin typeface="cmsy10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</a:rPr>
              <a:t> 0.0009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</a:t>
            </a:r>
            <a:r>
              <a:rPr lang="en-US" dirty="0" smtClean="0"/>
              <a:t>other methods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c.f. Standard Model      =   0.2227 </a:t>
            </a:r>
            <a:r>
              <a:rPr lang="en-US" dirty="0" smtClean="0">
                <a:latin typeface="cmsy10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0.0004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99"/>
                </a:solidFill>
              </a:rPr>
              <a:t>Paschos-Wolfenstein</a:t>
            </a:r>
            <a:r>
              <a:rPr lang="en-US" dirty="0" smtClean="0">
                <a:solidFill>
                  <a:srgbClr val="333399"/>
                </a:solidFill>
              </a:rPr>
              <a:t> Ratio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227" y="24293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88482" name="AutoShape 2" descr="http://www.physics.adelaide.edu.au/cssm/workshops/SPIN2011/spin2011.gif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Modern (Confining) NJL Calculations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874713"/>
            <a:ext cx="47212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4263"/>
            <a:ext cx="9144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7013" y="1255713"/>
            <a:ext cx="3498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     Cloet et al., </a:t>
            </a:r>
            <a:br>
              <a:rPr lang="en-US" sz="1800"/>
            </a:br>
            <a:r>
              <a:rPr lang="en-US" sz="1800"/>
              <a:t>     Phys. Lett. B621, 246 (2005)</a:t>
            </a:r>
            <a:br>
              <a:rPr lang="en-US" sz="1800"/>
            </a:br>
            <a:r>
              <a:rPr lang="en-US" sz="1800"/>
              <a:t>     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</a:t>
            </a:r>
            <a:r>
              <a:rPr lang="en-US" sz="1800"/>
              <a:t> = 0.4 GeV)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1635541" y="32416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565212" y="1524000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662945" y="1185412"/>
            <a:ext cx="72172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Phys. Rev. </a:t>
            </a:r>
            <a:r>
              <a:rPr lang="en-US" sz="2000" dirty="0" err="1">
                <a:solidFill>
                  <a:schemeClr val="tx1"/>
                </a:solidFill>
              </a:rPr>
              <a:t>Lett</a:t>
            </a:r>
            <a:r>
              <a:rPr lang="en-US" sz="2000" dirty="0">
                <a:solidFill>
                  <a:schemeClr val="tx1"/>
                </a:solidFill>
              </a:rPr>
              <a:t>. 88 (2002) 091802 </a:t>
            </a:r>
            <a:r>
              <a:rPr lang="en-US" sz="2000" dirty="0" smtClean="0">
                <a:solidFill>
                  <a:schemeClr val="tx1"/>
                </a:solidFill>
              </a:rPr>
              <a:t>: &gt; </a:t>
            </a:r>
            <a:r>
              <a:rPr lang="en-US" sz="2000" dirty="0" smtClean="0"/>
              <a:t>400 </a:t>
            </a:r>
            <a:r>
              <a:rPr lang="en-US" sz="2000" dirty="0"/>
              <a:t>citations since….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551839" y="1914431"/>
            <a:ext cx="814562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333399"/>
                </a:solidFill>
              </a:rPr>
              <a:t>Fermilab</a:t>
            </a:r>
            <a:r>
              <a:rPr lang="en-US" sz="2000" dirty="0">
                <a:solidFill>
                  <a:srgbClr val="333399"/>
                </a:solidFill>
              </a:rPr>
              <a:t> press conference, Nov. 7, 2001: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“We looked at sin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</a:t>
            </a:r>
            <a:r>
              <a:rPr lang="en-US" sz="2000" baseline="-25000" dirty="0">
                <a:solidFill>
                  <a:schemeClr val="tx1"/>
                </a:solidFill>
                <a:sym typeface="Symbol" pitchFamily="18" charset="2"/>
              </a:rPr>
              <a:t>W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,”</a:t>
            </a:r>
            <a:r>
              <a:rPr lang="en-US" sz="2000" dirty="0">
                <a:solidFill>
                  <a:schemeClr val="tx1"/>
                </a:solidFill>
              </a:rPr>
              <a:t> said Sam Zeller. The predicted value was </a:t>
            </a:r>
          </a:p>
          <a:p>
            <a:r>
              <a:rPr lang="en-US" sz="2000" dirty="0"/>
              <a:t>0.2227</a:t>
            </a:r>
            <a:r>
              <a:rPr lang="en-US" sz="2000" dirty="0">
                <a:solidFill>
                  <a:schemeClr val="tx1"/>
                </a:solidFill>
              </a:rPr>
              <a:t>. The value we found was </a:t>
            </a:r>
            <a:r>
              <a:rPr lang="en-US" sz="2000" dirty="0"/>
              <a:t>0.2277</a:t>
            </a:r>
            <a:r>
              <a:rPr lang="en-US" sz="2000" dirty="0">
                <a:solidFill>
                  <a:schemeClr val="tx1"/>
                </a:solidFill>
              </a:rPr>
              <a:t>…. might not sound like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much, but the room full of physicists fell silent when we first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revealed the result.”</a:t>
            </a:r>
            <a:endParaRPr lang="en-US" sz="2000" dirty="0"/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788176" y="4443342"/>
            <a:ext cx="7202613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dirty="0"/>
              <a:t>3 </a:t>
            </a:r>
            <a:r>
              <a:rPr lang="en-US" sz="2000" dirty="0">
                <a:sym typeface="Symbol" pitchFamily="18" charset="2"/>
              </a:rPr>
              <a:t></a:t>
            </a:r>
            <a:r>
              <a:rPr lang="en-US" sz="2000" dirty="0">
                <a:solidFill>
                  <a:schemeClr val="tx1"/>
                </a:solidFill>
              </a:rPr>
              <a:t> discrepancy </a:t>
            </a:r>
            <a:r>
              <a:rPr lang="en-US" sz="2000" dirty="0">
                <a:latin typeface="cmsy10" pitchFamily="34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/>
              <a:t>99.75%</a:t>
            </a:r>
            <a:r>
              <a:rPr lang="en-US" sz="2000" dirty="0">
                <a:solidFill>
                  <a:schemeClr val="tx1"/>
                </a:solidFill>
              </a:rPr>
              <a:t> probability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sz="2000" dirty="0">
                <a:solidFill>
                  <a:schemeClr val="tx1"/>
                </a:solidFill>
              </a:rPr>
              <a:t> are not like other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particles…. only </a:t>
            </a:r>
            <a:r>
              <a:rPr lang="en-US" sz="2000" dirty="0"/>
              <a:t>1 in 400 chance</a:t>
            </a:r>
            <a:r>
              <a:rPr lang="en-US" sz="2000" dirty="0">
                <a:solidFill>
                  <a:schemeClr val="tx1"/>
                </a:solidFill>
              </a:rPr>
              <a:t> that our measurement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is consistent with prediction ,” </a:t>
            </a:r>
            <a:r>
              <a:rPr lang="en-US" sz="2000" dirty="0" err="1">
                <a:solidFill>
                  <a:schemeClr val="tx1"/>
                </a:solidFill>
              </a:rPr>
              <a:t>MacFarland</a:t>
            </a:r>
            <a:r>
              <a:rPr lang="en-US" sz="2000" dirty="0">
                <a:solidFill>
                  <a:schemeClr val="tx1"/>
                </a:solidFill>
              </a:rPr>
              <a:t> said.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NuTeV Anomaly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Corrections to </a:t>
            </a:r>
            <a:r>
              <a:rPr lang="en-US" sz="2800" dirty="0" err="1" smtClean="0"/>
              <a:t>Paschos-Wolfenstein</a:t>
            </a:r>
            <a:r>
              <a:rPr lang="en-US" sz="2800" dirty="0" smtClean="0"/>
              <a:t> Relation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30" y="931459"/>
            <a:ext cx="8229600" cy="4525963"/>
          </a:xfrm>
        </p:spPr>
        <p:txBody>
          <a:bodyPr/>
          <a:lstStyle/>
          <a:p>
            <a:r>
              <a:rPr lang="en-US" dirty="0" smtClean="0"/>
              <a:t>General form of the correction 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err="1" smtClean="0"/>
              <a:t>u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= u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+ u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;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d</a:t>
            </a:r>
            <a:r>
              <a:rPr lang="en-US" sz="2000" baseline="30000" dirty="0" err="1" smtClean="0"/>
              <a:t>p</a:t>
            </a:r>
            <a:r>
              <a:rPr lang="en-US" sz="2000" dirty="0" smtClean="0"/>
              <a:t> + </a:t>
            </a:r>
            <a:r>
              <a:rPr lang="en-US" sz="2000" dirty="0" err="1" smtClean="0"/>
              <a:t>d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  and hence  (</a:t>
            </a:r>
            <a:r>
              <a:rPr lang="en-US" sz="2000" i="1" dirty="0" smtClean="0"/>
              <a:t>after correcting for N ≠ Z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err="1" smtClean="0"/>
              <a:t>u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–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 = (u</a:t>
            </a:r>
            <a:r>
              <a:rPr lang="en-US" sz="2000" baseline="30000" dirty="0" smtClean="0"/>
              <a:t>p </a:t>
            </a:r>
            <a:r>
              <a:rPr lang="en-US" sz="2000" dirty="0" smtClean="0"/>
              <a:t>– </a:t>
            </a:r>
            <a:r>
              <a:rPr lang="en-US" sz="2000" dirty="0" err="1" smtClean="0"/>
              <a:t>d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) – (</a:t>
            </a:r>
            <a:r>
              <a:rPr lang="en-US" sz="2000" dirty="0" err="1" smtClean="0"/>
              <a:t>d</a:t>
            </a:r>
            <a:r>
              <a:rPr lang="en-US" sz="2000" baseline="30000" dirty="0" err="1" smtClean="0"/>
              <a:t>p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– u</a:t>
            </a:r>
            <a:r>
              <a:rPr lang="en-US" sz="2000" baseline="30000" dirty="0" smtClean="0"/>
              <a:t>n </a:t>
            </a:r>
            <a:r>
              <a:rPr lang="en-US" sz="2000" dirty="0" smtClean="0"/>
              <a:t>) ≡ </a:t>
            </a:r>
            <a:r>
              <a:rPr lang="el-GR" sz="2000" dirty="0" smtClean="0"/>
              <a:t>δ</a:t>
            </a:r>
            <a:r>
              <a:rPr lang="en-US" sz="2000" dirty="0" smtClean="0"/>
              <a:t>u – </a:t>
            </a:r>
            <a:r>
              <a:rPr lang="el-GR" sz="2000" dirty="0" smtClean="0"/>
              <a:t>δ</a:t>
            </a:r>
            <a:r>
              <a:rPr lang="en-US" sz="2000" dirty="0" smtClean="0"/>
              <a:t>d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N.B. In general the corrections are C-odd and so involve only </a:t>
            </a:r>
            <a:br>
              <a:rPr lang="en-US" sz="2000" dirty="0" smtClean="0"/>
            </a:br>
            <a:r>
              <a:rPr lang="en-US" sz="2000" dirty="0" smtClean="0"/>
              <a:t> valence distributions:   q</a:t>
            </a:r>
            <a:r>
              <a:rPr lang="en-US" sz="3200" baseline="30000" dirty="0" smtClean="0"/>
              <a:t>- </a:t>
            </a:r>
            <a:r>
              <a:rPr lang="en-US" sz="2000" dirty="0" smtClean="0"/>
              <a:t> = q – q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We consider first the last piece, involving the strange quark asymmetry: we need &lt; x (s – s) &gt;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436" y="1496108"/>
            <a:ext cx="5475738" cy="93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41115" y="37394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4113" y="59750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CCFF"/>
                </a:solidFill>
              </a:rPr>
              <a:t>Davidson </a:t>
            </a:r>
            <a:r>
              <a:rPr lang="en-US" sz="1800" i="1" dirty="0" smtClean="0">
                <a:solidFill>
                  <a:srgbClr val="00CCFF"/>
                </a:solidFill>
              </a:rPr>
              <a:t>et al</a:t>
            </a:r>
            <a:r>
              <a:rPr lang="en-US" sz="1800" dirty="0" smtClean="0">
                <a:solidFill>
                  <a:srgbClr val="00CCFF"/>
                </a:solidFill>
              </a:rPr>
              <a:t>., </a:t>
            </a:r>
            <a:r>
              <a:rPr lang="en-US" sz="1800" dirty="0" err="1" smtClean="0">
                <a:solidFill>
                  <a:srgbClr val="00CCFF"/>
                </a:solidFill>
              </a:rPr>
              <a:t>hep</a:t>
            </a:r>
            <a:r>
              <a:rPr lang="en-US" sz="1800" dirty="0" smtClean="0">
                <a:solidFill>
                  <a:srgbClr val="00CCFF"/>
                </a:solidFill>
              </a:rPr>
              <a:t>-ph/0112302</a:t>
            </a:r>
            <a:endParaRPr lang="en-US" sz="1800" dirty="0">
              <a:solidFill>
                <a:srgbClr val="00C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0738" y="47494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Symmetry Breaking and PDFs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994"/>
            <a:ext cx="9143999" cy="4525963"/>
          </a:xfrm>
        </p:spPr>
        <p:txBody>
          <a:bodyPr/>
          <a:lstStyle/>
          <a:p>
            <a:r>
              <a:rPr lang="en-AU" dirty="0" smtClean="0"/>
              <a:t>Breaking of the symmetries of QCD has profound consequences for PDFs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d &gt; u : predicted on basis of chiral symmetry 1983</a:t>
            </a:r>
            <a:r>
              <a:rPr lang="en-AU" baseline="30000" dirty="0" smtClean="0"/>
              <a:t>*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   − found as violation of Gottfried sum-rule by NMC 1992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s(x) ≠ s(x) : first predicted again on basis of chiral symmetry 1987</a:t>
            </a:r>
            <a:r>
              <a:rPr lang="en-AU" baseline="30000" dirty="0" smtClean="0"/>
              <a:t>#</a:t>
            </a:r>
            <a:br>
              <a:rPr lang="en-AU" baseline="30000" dirty="0" smtClean="0"/>
            </a:br>
            <a:endParaRPr lang="en-AU" baseline="30000" dirty="0" smtClean="0"/>
          </a:p>
          <a:p>
            <a:r>
              <a:rPr lang="en-AU" dirty="0" smtClean="0"/>
              <a:t>Charge symmetry violation 1993 </a:t>
            </a:r>
            <a:r>
              <a:rPr lang="en-AU" sz="1800" dirty="0" smtClean="0"/>
              <a:t>(Sather &amp; </a:t>
            </a:r>
            <a:r>
              <a:rPr lang="en-AU" sz="1800" dirty="0" err="1" smtClean="0"/>
              <a:t>Rodionov</a:t>
            </a:r>
            <a:r>
              <a:rPr lang="en-AU" sz="1800" dirty="0" smtClean="0"/>
              <a:t> et al.)</a:t>
            </a:r>
            <a:r>
              <a:rPr lang="en-AU" baseline="30000" dirty="0" smtClean="0"/>
              <a:t/>
            </a:r>
            <a:br>
              <a:rPr lang="en-AU" baseline="30000" dirty="0" smtClean="0"/>
            </a:br>
            <a:endParaRPr lang="en-AU" baseline="30000" dirty="0" smtClean="0"/>
          </a:p>
          <a:p>
            <a:r>
              <a:rPr lang="en-AU" dirty="0" smtClean="0"/>
              <a:t>Such subtle effects may have profound consequences when searching for “violations” of Standard Model physics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78296" y="18424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69615" y="18424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224457" y="30434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033516" y="6027003"/>
            <a:ext cx="5339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* </a:t>
            </a:r>
            <a:r>
              <a:rPr lang="en-AU" sz="1800" dirty="0" smtClean="0">
                <a:solidFill>
                  <a:srgbClr val="C00000"/>
                </a:solidFill>
              </a:rPr>
              <a:t>AWT, Phys </a:t>
            </a:r>
            <a:r>
              <a:rPr lang="en-AU" sz="1800" dirty="0" err="1" smtClean="0">
                <a:solidFill>
                  <a:srgbClr val="C00000"/>
                </a:solidFill>
              </a:rPr>
              <a:t>Lett</a:t>
            </a:r>
            <a:r>
              <a:rPr lang="en-AU" sz="1800" dirty="0" smtClean="0">
                <a:solidFill>
                  <a:srgbClr val="C00000"/>
                </a:solidFill>
              </a:rPr>
              <a:t> B126 (1983) 98</a:t>
            </a: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baseline="30000" dirty="0" smtClean="0">
                <a:solidFill>
                  <a:srgbClr val="C00000"/>
                </a:solidFill>
              </a:rPr>
              <a:t>#</a:t>
            </a:r>
            <a:r>
              <a:rPr lang="en-AU" dirty="0" smtClean="0">
                <a:solidFill>
                  <a:srgbClr val="C00000"/>
                </a:solidFill>
              </a:rPr>
              <a:t> </a:t>
            </a:r>
            <a:r>
              <a:rPr lang="en-AU" sz="1800" dirty="0" smtClean="0">
                <a:solidFill>
                  <a:srgbClr val="C00000"/>
                </a:solidFill>
              </a:rPr>
              <a:t>Signal &amp; Thomas, Phys </a:t>
            </a:r>
            <a:r>
              <a:rPr lang="en-AU" sz="1800" dirty="0" err="1" smtClean="0">
                <a:solidFill>
                  <a:srgbClr val="C00000"/>
                </a:solidFill>
              </a:rPr>
              <a:t>Lett</a:t>
            </a:r>
            <a:r>
              <a:rPr lang="en-AU" sz="1800" dirty="0" smtClean="0">
                <a:solidFill>
                  <a:srgbClr val="C00000"/>
                </a:solidFill>
              </a:rPr>
              <a:t> B191 (1987) 205 </a:t>
            </a:r>
            <a:endParaRPr lang="en-A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Symmetry Breaking in the Nucleon Sea</a:t>
            </a:r>
            <a:endParaRPr lang="en-AU" dirty="0"/>
          </a:p>
        </p:txBody>
      </p:sp>
      <p:sp>
        <p:nvSpPr>
          <p:cNvPr id="788482" name="AutoShape 2" descr="http://www.physics.adelaide.edu.au/cssm/workshops/SPIN2011/spin2011.gif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2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59" y="887104"/>
            <a:ext cx="1973685" cy="210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917" y="4240563"/>
            <a:ext cx="4314180" cy="195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69460" y="1132764"/>
            <a:ext cx="5873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/>
              <a:t>Dominant role of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en-AU" baseline="30000" dirty="0" smtClean="0">
                <a:latin typeface="Arial"/>
                <a:cs typeface="Arial"/>
              </a:rPr>
              <a:t>+</a:t>
            </a:r>
            <a:r>
              <a:rPr lang="en-AU" dirty="0" smtClean="0">
                <a:latin typeface="Arial"/>
                <a:cs typeface="Arial"/>
              </a:rPr>
              <a:t> for proton</a:t>
            </a:r>
          </a:p>
          <a:p>
            <a:pPr algn="l"/>
            <a:r>
              <a:rPr lang="en-AU" dirty="0" smtClean="0">
                <a:latin typeface="Arial"/>
                <a:cs typeface="Arial"/>
              </a:rPr>
              <a:t>predicts violation of Gottfried sum-rule</a:t>
            </a:r>
          </a:p>
          <a:p>
            <a:pPr algn="l"/>
            <a:r>
              <a:rPr lang="en-AU" dirty="0" smtClean="0">
                <a:latin typeface="Arial"/>
                <a:cs typeface="Arial"/>
              </a:rPr>
              <a:t>    </a:t>
            </a:r>
            <a:r>
              <a:rPr lang="en-AU" sz="1800" dirty="0" smtClean="0">
                <a:solidFill>
                  <a:srgbClr val="C00000"/>
                </a:solidFill>
                <a:latin typeface="Arial"/>
                <a:cs typeface="Arial"/>
              </a:rPr>
              <a:t>Thomas, Phys </a:t>
            </a:r>
            <a:r>
              <a:rPr lang="en-AU" sz="1800" dirty="0" err="1" smtClean="0">
                <a:solidFill>
                  <a:srgbClr val="C00000"/>
                </a:solidFill>
                <a:latin typeface="Arial"/>
                <a:cs typeface="Arial"/>
              </a:rPr>
              <a:t>Lett</a:t>
            </a:r>
            <a:r>
              <a:rPr lang="en-AU" sz="1800" dirty="0" smtClean="0">
                <a:solidFill>
                  <a:srgbClr val="C00000"/>
                </a:solidFill>
                <a:latin typeface="Arial"/>
                <a:cs typeface="Arial"/>
              </a:rPr>
              <a:t> 126B (1983) 97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128" y="3330054"/>
            <a:ext cx="6373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dirty="0" smtClean="0"/>
              <a:t>Similar mechanism for </a:t>
            </a:r>
            <a:r>
              <a:rPr lang="en-AU" dirty="0" err="1" smtClean="0"/>
              <a:t>kaons</a:t>
            </a:r>
            <a:r>
              <a:rPr lang="en-AU" dirty="0" smtClean="0"/>
              <a:t> implies s – s</a:t>
            </a:r>
          </a:p>
          <a:p>
            <a:pPr algn="l"/>
            <a:r>
              <a:rPr lang="en-AU" dirty="0" smtClean="0"/>
              <a:t>goes through zero for x of order 0.15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52469" y="6318914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C00000"/>
                </a:solidFill>
              </a:rPr>
              <a:t>Signal and Thomas, 191 Phys </a:t>
            </a:r>
            <a:r>
              <a:rPr lang="en-AU" sz="1800" dirty="0" err="1" smtClean="0">
                <a:solidFill>
                  <a:srgbClr val="C00000"/>
                </a:solidFill>
              </a:rPr>
              <a:t>Lett</a:t>
            </a:r>
            <a:r>
              <a:rPr lang="en-AU" sz="1800" dirty="0" smtClean="0">
                <a:solidFill>
                  <a:srgbClr val="C00000"/>
                </a:solidFill>
              </a:rPr>
              <a:t> (1987) 205</a:t>
            </a:r>
            <a:endParaRPr lang="en-AU" sz="1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7711" y="30570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540"/>
            <a:ext cx="9144000" cy="108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36" name="Picture 4"/>
          <p:cNvPicPr>
            <a:picLocks noChangeAspect="1" noChangeArrowheads="1"/>
          </p:cNvPicPr>
          <p:nvPr/>
        </p:nvPicPr>
        <p:blipFill>
          <a:blip r:embed="rId3" cstate="print"/>
          <a:srcRect b="43610"/>
          <a:stretch>
            <a:fillRect/>
          </a:stretch>
        </p:blipFill>
        <p:spPr bwMode="auto">
          <a:xfrm>
            <a:off x="791215" y="1623515"/>
            <a:ext cx="3876675" cy="5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37" name="Picture 5"/>
          <p:cNvPicPr>
            <a:picLocks noChangeAspect="1" noChangeArrowheads="1"/>
          </p:cNvPicPr>
          <p:nvPr/>
        </p:nvPicPr>
        <p:blipFill>
          <a:blip r:embed="rId3" cstate="print"/>
          <a:srcRect l="30645" t="54512"/>
          <a:stretch>
            <a:fillRect/>
          </a:stretch>
        </p:blipFill>
        <p:spPr bwMode="auto">
          <a:xfrm>
            <a:off x="4531332" y="1631257"/>
            <a:ext cx="2688690" cy="4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38" name="Picture 6"/>
          <p:cNvPicPr>
            <a:picLocks noChangeAspect="1" noChangeArrowheads="1"/>
          </p:cNvPicPr>
          <p:nvPr/>
        </p:nvPicPr>
        <p:blipFill>
          <a:blip r:embed="rId4" cstate="print"/>
          <a:srcRect b="49808"/>
          <a:stretch>
            <a:fillRect/>
          </a:stretch>
        </p:blipFill>
        <p:spPr bwMode="auto">
          <a:xfrm>
            <a:off x="1074264" y="2323318"/>
            <a:ext cx="4238625" cy="6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39" name="Picture 7"/>
          <p:cNvPicPr>
            <a:picLocks noChangeAspect="1" noChangeArrowheads="1"/>
          </p:cNvPicPr>
          <p:nvPr/>
        </p:nvPicPr>
        <p:blipFill>
          <a:blip r:embed="rId4" cstate="print"/>
          <a:srcRect l="33973" t="46878"/>
          <a:stretch>
            <a:fillRect/>
          </a:stretch>
        </p:blipFill>
        <p:spPr bwMode="auto">
          <a:xfrm>
            <a:off x="5325705" y="2210938"/>
            <a:ext cx="2941389" cy="6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435" y="2995550"/>
            <a:ext cx="5786651" cy="42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6" cstate="print"/>
          <a:srcRect l="31141" b="55390"/>
          <a:stretch>
            <a:fillRect/>
          </a:stretch>
        </p:blipFill>
        <p:spPr bwMode="auto">
          <a:xfrm>
            <a:off x="163773" y="3545292"/>
            <a:ext cx="5728530" cy="3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2" name="Picture 10"/>
          <p:cNvPicPr>
            <a:picLocks noChangeAspect="1" noChangeArrowheads="1"/>
          </p:cNvPicPr>
          <p:nvPr/>
        </p:nvPicPr>
        <p:blipFill>
          <a:blip r:embed="rId6" cstate="print"/>
          <a:srcRect t="48873" r="59004"/>
          <a:stretch>
            <a:fillRect/>
          </a:stretch>
        </p:blipFill>
        <p:spPr bwMode="auto">
          <a:xfrm>
            <a:off x="5786130" y="3543435"/>
            <a:ext cx="3303278" cy="4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 Template -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Template -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owerPoint Template - 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 Template -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Template -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-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-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J:\Jde\PowerPoint Template - color.pot</Template>
  <TotalTime>8184</TotalTime>
  <Pages>1</Pages>
  <Words>1072</Words>
  <Application>Microsoft Office PowerPoint</Application>
  <PresentationFormat>Letter Paper (8.5x11 in)</PresentationFormat>
  <Paragraphs>222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Times New Roman</vt:lpstr>
      <vt:lpstr>Wingdings</vt:lpstr>
      <vt:lpstr>Symbol</vt:lpstr>
      <vt:lpstr>cmsy10</vt:lpstr>
      <vt:lpstr>PowerPoint Template - color</vt:lpstr>
      <vt:lpstr>3_PowerPoint Template - color</vt:lpstr>
      <vt:lpstr>Slide 1</vt:lpstr>
      <vt:lpstr>Outline</vt:lpstr>
      <vt:lpstr>Test of Weak Neutral Current in Standard Model</vt:lpstr>
      <vt:lpstr>Paschos-Wolfenstein Ratio</vt:lpstr>
      <vt:lpstr>NuTeV Anomaly</vt:lpstr>
      <vt:lpstr>Corrections to Paschos-Wolfenstein Relation</vt:lpstr>
      <vt:lpstr>Symmetry Breaking and PDFs</vt:lpstr>
      <vt:lpstr>Symmetry Breaking in the Nucleon Sea</vt:lpstr>
      <vt:lpstr>Slide 9</vt:lpstr>
      <vt:lpstr>Dependence of NuTeV s- s on cross-over</vt:lpstr>
      <vt:lpstr>Strange Quark Asymmetry</vt:lpstr>
      <vt:lpstr>NNPDF Analysis</vt:lpstr>
      <vt:lpstr>Strange Quark Asymmetry</vt:lpstr>
      <vt:lpstr> Charge Symmetry and PDFs</vt:lpstr>
      <vt:lpstr>Slide 15</vt:lpstr>
      <vt:lpstr>Effect of “Hyperfine” Interaction</vt:lpstr>
      <vt:lpstr>Estimates of Charge Symmetry Violation*</vt:lpstr>
      <vt:lpstr>More Modern (Confining) NJL Calculations</vt:lpstr>
      <vt:lpstr>Application to Charge Symmetry Violation</vt:lpstr>
      <vt:lpstr>Remarkably Similar to MRST Fit 10 Years Later</vt:lpstr>
      <vt:lpstr>Strong support from recent lattice QCD calculation</vt:lpstr>
      <vt:lpstr>An additional source of CSV</vt:lpstr>
      <vt:lpstr>Test at Future EIC or LHeC – σCC</vt:lpstr>
      <vt:lpstr>Classic Illustration:  The EMC effect</vt:lpstr>
      <vt:lpstr>Recent Calculations for Finite Nuclei</vt:lpstr>
      <vt:lpstr>NuTeV Reassessed</vt:lpstr>
      <vt:lpstr>Correction to Paschos-Wolfenstein from ρp - ρn</vt:lpstr>
      <vt:lpstr>Summary of Corrections to NuTeV Analysis</vt:lpstr>
      <vt:lpstr>The Standard Model works… again</vt:lpstr>
      <vt:lpstr>Separate Neutrino and Anti-Neutrino Ratios</vt:lpstr>
      <vt:lpstr>Summary</vt:lpstr>
      <vt:lpstr>Summary (cont.)</vt:lpstr>
      <vt:lpstr>Summary (cont.)</vt:lpstr>
      <vt:lpstr>Slide 34</vt:lpstr>
      <vt:lpstr>Slide 35</vt:lpstr>
      <vt:lpstr>Slide 36</vt:lpstr>
      <vt:lpstr>NNPDF – from Ball Dec 2009 (YKIS)</vt:lpstr>
      <vt:lpstr>NNPDF (cont.)</vt:lpstr>
      <vt:lpstr>Attempt to Understand this based on QMC</vt:lpstr>
      <vt:lpstr>Slide 40</vt:lpstr>
      <vt:lpstr>More Modern (Confining) NJL Calculations</vt:lpstr>
      <vt:lpstr>Slide 42</vt:lpstr>
    </vt:vector>
  </TitlesOfParts>
  <Company>jlab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sbrown</dc:creator>
  <cp:keywords>Presentation Generic</cp:keywords>
  <cp:lastModifiedBy>Tony</cp:lastModifiedBy>
  <cp:revision>539</cp:revision>
  <cp:lastPrinted>2000-12-01T16:23:09Z</cp:lastPrinted>
  <dcterms:created xsi:type="dcterms:W3CDTF">2009-11-17T10:46:06Z</dcterms:created>
  <dcterms:modified xsi:type="dcterms:W3CDTF">2011-06-22T22:12:53Z</dcterms:modified>
</cp:coreProperties>
</file>